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2" r:id="rId5"/>
    <p:sldId id="261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16/12/2016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317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16/12/2016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270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16/12/2016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76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16/12/2016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810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16/12/2016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835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16/12/2016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379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16/12/2016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097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16/12/2016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318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16/12/2016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163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16/12/2016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580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7C37-694B-44B9-8BDD-2FF6EFE81B4B}" type="datetimeFigureOut">
              <a:rPr lang="es-CO" smtClean="0"/>
              <a:t>16/12/2016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46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C7C37-694B-44B9-8BDD-2FF6EFE81B4B}" type="datetimeFigureOut">
              <a:rPr lang="es-CO" smtClean="0"/>
              <a:t>16/12/2016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FE9D8-81CD-4451-8192-28EDA788F6D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879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628801"/>
            <a:ext cx="86409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		</a:t>
            </a:r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AUTOINVENTARIO 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Resultado de imagen para FOTOGRAFIAS SOBRE EL COMPROMIS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Resultado de imagen para FOTOGRAFIAS SOBRE EL COMPROMISO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2" name="Picture 4" descr="Resultado de imagen para invent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54816"/>
            <a:ext cx="396729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5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57680" y="620688"/>
            <a:ext cx="6840760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400" dirty="0" smtClean="0"/>
          </a:p>
          <a:p>
            <a:pPr lvl="0" algn="just"/>
            <a:endParaRPr lang="es-CO" sz="2400" b="1" dirty="0" smtClean="0"/>
          </a:p>
          <a:p>
            <a:pPr lvl="0" algn="just"/>
            <a:r>
              <a:rPr lang="es-CO" sz="2400" b="1" dirty="0" smtClean="0"/>
              <a:t>¿</a:t>
            </a:r>
            <a:r>
              <a:rPr lang="es-CO" sz="2400" b="1" dirty="0"/>
              <a:t>Pertenece usted a una unidad de gestión administrativa, académica o es contratista con bienes muebles a su cargo?</a:t>
            </a:r>
          </a:p>
          <a:p>
            <a:pPr marL="514350" lvl="0" indent="-514350" algn="just">
              <a:buFont typeface="+mj-lt"/>
              <a:buAutoNum type="arabicPeriod"/>
            </a:pPr>
            <a:endParaRPr lang="es-CO" sz="2400" dirty="0"/>
          </a:p>
          <a:p>
            <a:pPr marL="514350" lvl="0" indent="-514350" algn="just">
              <a:buFont typeface="+mj-lt"/>
              <a:buAutoNum type="arabicPeriod"/>
            </a:pPr>
            <a:endParaRPr lang="es-CO" sz="2400" dirty="0"/>
          </a:p>
          <a:p>
            <a:pPr marL="514350" lvl="0" indent="-514350" algn="just">
              <a:buFont typeface="+mj-lt"/>
              <a:buAutoNum type="arabicPeriod"/>
            </a:pPr>
            <a:endParaRPr lang="es-CO" sz="2400" dirty="0"/>
          </a:p>
          <a:p>
            <a:pPr lvl="0" algn="just"/>
            <a:r>
              <a:rPr lang="es-CO" sz="3600" dirty="0"/>
              <a:t>     </a:t>
            </a:r>
            <a:r>
              <a:rPr lang="es-CO" sz="3600" b="1" dirty="0"/>
              <a:t>Esta información le interesa.</a:t>
            </a:r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 smtClean="0"/>
          </a:p>
          <a:p>
            <a:pPr algn="just"/>
            <a:endParaRPr lang="es-CO" sz="2400" dirty="0"/>
          </a:p>
          <a:p>
            <a:pPr algn="just"/>
            <a:endParaRPr lang="es-CO" sz="2400" dirty="0"/>
          </a:p>
          <a:p>
            <a:pPr algn="just"/>
            <a:r>
              <a:rPr lang="es-CO" sz="2400" dirty="0" smtClean="0"/>
              <a:t>                                                    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42980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7"/>
            <a:ext cx="8219256" cy="525658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s-CO" sz="2400" b="1" dirty="0" smtClean="0">
              <a:solidFill>
                <a:schemeClr val="tx2"/>
              </a:solidFill>
            </a:endParaRPr>
          </a:p>
          <a:p>
            <a:pPr marL="0" lvl="0" indent="0" algn="just">
              <a:buNone/>
            </a:pPr>
            <a:r>
              <a:rPr lang="es-CO" sz="2400" b="1" dirty="0" smtClean="0"/>
              <a:t>La </a:t>
            </a:r>
            <a:r>
              <a:rPr lang="es-CO" sz="2400" b="1" dirty="0"/>
              <a:t>Institución expidió la circular 25 del 18 de marzo de 2016, con el Asunto:</a:t>
            </a:r>
          </a:p>
          <a:p>
            <a:pPr marL="0" lvl="0" indent="0" algn="just">
              <a:buNone/>
            </a:pPr>
            <a:r>
              <a:rPr lang="es-CO" sz="2400" b="1" dirty="0"/>
              <a:t>         </a:t>
            </a:r>
          </a:p>
          <a:p>
            <a:pPr marL="0" lvl="0" indent="0" algn="just">
              <a:buNone/>
            </a:pPr>
            <a:r>
              <a:rPr lang="es-CO" sz="2400" b="1" dirty="0"/>
              <a:t>             “Auto inventario obligatorio anual”</a:t>
            </a:r>
          </a:p>
          <a:p>
            <a:pPr marL="0" lvl="0" indent="0" algn="just">
              <a:buNone/>
            </a:pPr>
            <a:endParaRPr lang="es-CO" sz="2400" b="1" dirty="0"/>
          </a:p>
          <a:p>
            <a:pPr marL="0" lvl="0" indent="0" algn="just">
              <a:buNone/>
            </a:pPr>
            <a:r>
              <a:rPr lang="es-CO" sz="2400" b="1" dirty="0"/>
              <a:t>Donde todos debían ingresar al polidinámico y verificar los bienes a cargo, para confrontarlos con la realidad y en caso de no corresponder, efectuar los ajustes mediante correo enviado a la Coordinación de Bienes y Servicios.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653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040560"/>
          </a:xfrm>
        </p:spPr>
        <p:txBody>
          <a:bodyPr/>
          <a:lstStyle/>
          <a:p>
            <a:pPr marL="0" lvl="0" indent="0">
              <a:buNone/>
            </a:pPr>
            <a:endParaRPr lang="es-CO" dirty="0" smtClean="0"/>
          </a:p>
          <a:p>
            <a:pPr marL="0" lvl="0" indent="0">
              <a:buNone/>
            </a:pPr>
            <a:endParaRPr lang="es-CO" dirty="0" smtClean="0"/>
          </a:p>
          <a:p>
            <a:pPr marL="0" lvl="0" indent="0">
              <a:buNone/>
            </a:pPr>
            <a:endParaRPr lang="es-CO" dirty="0"/>
          </a:p>
          <a:p>
            <a:pPr marL="0" lvl="0" indent="0" algn="just">
              <a:buNone/>
            </a:pPr>
            <a:r>
              <a:rPr lang="es-CO" b="1" dirty="0" smtClean="0"/>
              <a:t>Solo </a:t>
            </a:r>
            <a:r>
              <a:rPr lang="es-CO" b="1" dirty="0"/>
              <a:t>125 funcionarios cumplieron con la entrega del autoinventario, cuando es una obligación de todo servidor público.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267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04056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s-CO" sz="2800" b="1" dirty="0" smtClean="0"/>
          </a:p>
          <a:p>
            <a:pPr marL="0" lvl="0" indent="0" algn="ctr">
              <a:buNone/>
            </a:pPr>
            <a:r>
              <a:rPr lang="es-CO" sz="2800" b="1" dirty="0" smtClean="0"/>
              <a:t>296 </a:t>
            </a:r>
            <a:r>
              <a:rPr lang="es-CO" sz="2800" b="1" dirty="0"/>
              <a:t>funcionarios no cumplieron discriminados así:</a:t>
            </a:r>
          </a:p>
          <a:p>
            <a:pPr marL="0" lvl="0" indent="0" algn="just">
              <a:buNone/>
            </a:pPr>
            <a:endParaRPr lang="es-CO" sz="2800" b="1" dirty="0" smtClean="0"/>
          </a:p>
          <a:p>
            <a:pPr algn="just"/>
            <a:r>
              <a:rPr lang="es-CO" sz="2800" b="1" dirty="0" smtClean="0"/>
              <a:t>Docentes</a:t>
            </a:r>
            <a:r>
              <a:rPr lang="es-CO" sz="2800" b="1" dirty="0"/>
              <a:t>: 13 de cátedra, 6 ocasionales y 111 vinculados</a:t>
            </a:r>
          </a:p>
          <a:p>
            <a:pPr marL="0" indent="0" algn="just">
              <a:buNone/>
            </a:pPr>
            <a:endParaRPr lang="es-CO" sz="2800" b="1" dirty="0"/>
          </a:p>
          <a:p>
            <a:pPr algn="just"/>
            <a:r>
              <a:rPr lang="es-CO" sz="2800" b="1" dirty="0"/>
              <a:t>Contratistas 3 </a:t>
            </a:r>
          </a:p>
          <a:p>
            <a:pPr marL="0" indent="0" algn="just">
              <a:buNone/>
            </a:pPr>
            <a:endParaRPr lang="es-CO" sz="2800" b="1" dirty="0"/>
          </a:p>
          <a:p>
            <a:pPr algn="just"/>
            <a:r>
              <a:rPr lang="es-CO" sz="2800" b="1" dirty="0"/>
              <a:t>Empleados Administrativos 163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29054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460851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es-CO" sz="3000" dirty="0" smtClean="0"/>
          </a:p>
          <a:p>
            <a:pPr marL="0" lvl="0" indent="0" algn="just">
              <a:buNone/>
            </a:pPr>
            <a:r>
              <a:rPr lang="es-CO" sz="3000" b="1" dirty="0" smtClean="0"/>
              <a:t>Uno </a:t>
            </a:r>
            <a:r>
              <a:rPr lang="es-CO" sz="3000" b="1" dirty="0"/>
              <a:t>de los apartes de la circular </a:t>
            </a:r>
            <a:r>
              <a:rPr lang="es-CO" sz="3000" b="1" dirty="0" smtClean="0"/>
              <a:t>expresa:</a:t>
            </a:r>
          </a:p>
          <a:p>
            <a:pPr marL="0" lvl="0" indent="0" algn="just">
              <a:buNone/>
            </a:pPr>
            <a:endParaRPr lang="es-CO" sz="3000" b="1" dirty="0" smtClean="0"/>
          </a:p>
          <a:p>
            <a:pPr marL="0" lvl="0" indent="0" algn="just">
              <a:buNone/>
            </a:pPr>
            <a:r>
              <a:rPr lang="es-CO" sz="3000" b="1" dirty="0" smtClean="0"/>
              <a:t> “</a:t>
            </a:r>
            <a:r>
              <a:rPr lang="es-CO" sz="3000" b="1" i="1" dirty="0" smtClean="0"/>
              <a:t>El </a:t>
            </a:r>
            <a:r>
              <a:rPr lang="es-CO" sz="3000" b="1" i="1" dirty="0"/>
              <a:t>no cumplimiento de esta circular dará lugar a reporte de la Coordinación de Bienes y Servicios, dirigido a la Vicerrectoría Administrativa solicitando la investigación mediante proceso disciplinario a los funcionarios que no reporten la realización del Autoinventario</a:t>
            </a:r>
            <a:r>
              <a:rPr lang="es-CO" sz="3000" b="1" dirty="0"/>
              <a:t>" 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348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b="1" dirty="0" smtClean="0"/>
              <a:t>De acuerdo con el numeral 21 del artículo 34 de la ley 734 de 2002, es deber de los servidores públicos:</a:t>
            </a:r>
          </a:p>
          <a:p>
            <a:pPr marL="0" indent="0">
              <a:buNone/>
            </a:pPr>
            <a:endParaRPr lang="es-CO" b="1" dirty="0" smtClean="0"/>
          </a:p>
          <a:p>
            <a:pPr marL="0" indent="0" algn="just">
              <a:buNone/>
            </a:pPr>
            <a:r>
              <a:rPr lang="es-CO" dirty="0"/>
              <a:t>“ </a:t>
            </a:r>
            <a:r>
              <a:rPr lang="es-CO" i="1" dirty="0" smtClean="0"/>
              <a:t>Vigilar y salvaguardar los bienes y valores que le han sido encomendados y cuidar que sean utilizados debida y racionalmente, de conformidad con los fines a que han sido destinados</a:t>
            </a:r>
            <a:r>
              <a:rPr lang="es-CO" i="1" dirty="0"/>
              <a:t> "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424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b="1" dirty="0" smtClean="0"/>
          </a:p>
          <a:p>
            <a:pPr marL="0" indent="0" algn="just">
              <a:buNone/>
            </a:pPr>
            <a:r>
              <a:rPr lang="es-CO" b="1" dirty="0" smtClean="0"/>
              <a:t>¡Se les invita cordialmente a dar cumplimiento a dicha responsabilidad en pro de la organización de los bienes Institucionales!</a:t>
            </a:r>
          </a:p>
          <a:p>
            <a:endParaRPr lang="es-CO" b="1" dirty="0" smtClean="0"/>
          </a:p>
          <a:p>
            <a:endParaRPr lang="es-CO" b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5724128" y="6165304"/>
            <a:ext cx="2897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Dirección de Control Interno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4032448" cy="276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7504" y="5802530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dirty="0"/>
              <a:t>Dic/2016</a:t>
            </a:r>
          </a:p>
        </p:txBody>
      </p:sp>
    </p:spTree>
    <p:extLst>
      <p:ext uri="{BB962C8B-B14F-4D97-AF65-F5344CB8AC3E}">
        <p14:creationId xmlns:p14="http://schemas.microsoft.com/office/powerpoint/2010/main" val="332293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268</Words>
  <Application>Microsoft Office PowerPoint</Application>
  <PresentationFormat>Presentación en pantalla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Liceth Catalina Cano Gonzalez</dc:creator>
  <cp:lastModifiedBy>Sandra Marcela Londoño Moncada</cp:lastModifiedBy>
  <cp:revision>95</cp:revision>
  <dcterms:created xsi:type="dcterms:W3CDTF">2016-02-18T13:17:43Z</dcterms:created>
  <dcterms:modified xsi:type="dcterms:W3CDTF">2016-12-16T20:55:54Z</dcterms:modified>
</cp:coreProperties>
</file>