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6" r:id="rId4"/>
    <p:sldId id="277" r:id="rId5"/>
    <p:sldId id="282" r:id="rId6"/>
    <p:sldId id="283" r:id="rId7"/>
    <p:sldId id="284" r:id="rId8"/>
    <p:sldId id="285" r:id="rId9"/>
    <p:sldId id="265" r:id="rId10"/>
    <p:sldId id="259" r:id="rId11"/>
    <p:sldId id="266" r:id="rId12"/>
    <p:sldId id="273" r:id="rId13"/>
    <p:sldId id="272" r:id="rId14"/>
    <p:sldId id="258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831DE-8226-0F49-943E-EC2EB377587B}" type="doc">
      <dgm:prSet loTypeId="urn:microsoft.com/office/officeart/2005/8/layout/matrix1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8AC6B5C1-853B-6D4A-92B6-ABC89784960A}">
      <dgm:prSet phldrT="[Texto]"/>
      <dgm:spPr/>
      <dgm:t>
        <a:bodyPr/>
        <a:lstStyle/>
        <a:p>
          <a:r>
            <a:rPr lang="es-ES" dirty="0" smtClean="0"/>
            <a:t>RE-</a:t>
          </a:r>
          <a:endParaRPr lang="es-ES" dirty="0"/>
        </a:p>
      </dgm:t>
    </dgm:pt>
    <dgm:pt modelId="{E01967FC-589A-204B-9E79-411A8A46C435}" type="parTrans" cxnId="{2ACD3143-314B-D04B-BA72-5E4BE8514289}">
      <dgm:prSet/>
      <dgm:spPr/>
      <dgm:t>
        <a:bodyPr/>
        <a:lstStyle/>
        <a:p>
          <a:endParaRPr lang="es-ES"/>
        </a:p>
      </dgm:t>
    </dgm:pt>
    <dgm:pt modelId="{60C6A17C-F50A-1342-9275-D301961FB770}" type="sibTrans" cxnId="{2ACD3143-314B-D04B-BA72-5E4BE8514289}">
      <dgm:prSet/>
      <dgm:spPr/>
      <dgm:t>
        <a:bodyPr/>
        <a:lstStyle/>
        <a:p>
          <a:endParaRPr lang="es-ES"/>
        </a:p>
      </dgm:t>
    </dgm:pt>
    <dgm:pt modelId="{556577DB-BC86-6944-BB94-D1F4A522AC6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Forma</a:t>
          </a:r>
          <a:endParaRPr lang="es-ES" dirty="0">
            <a:solidFill>
              <a:schemeClr val="tx1"/>
            </a:solidFill>
          </a:endParaRPr>
        </a:p>
      </dgm:t>
    </dgm:pt>
    <dgm:pt modelId="{65B3AEF1-070B-5546-94C6-5841C8F4F691}" type="parTrans" cxnId="{B790E519-DB0E-C24B-956B-023E6C363C1F}">
      <dgm:prSet/>
      <dgm:spPr/>
      <dgm:t>
        <a:bodyPr/>
        <a:lstStyle/>
        <a:p>
          <a:endParaRPr lang="es-ES"/>
        </a:p>
      </dgm:t>
    </dgm:pt>
    <dgm:pt modelId="{B6135456-C530-7448-9AA8-16C520FE2C0D}" type="sibTrans" cxnId="{B790E519-DB0E-C24B-956B-023E6C363C1F}">
      <dgm:prSet/>
      <dgm:spPr/>
      <dgm:t>
        <a:bodyPr/>
        <a:lstStyle/>
        <a:p>
          <a:endParaRPr lang="es-ES"/>
        </a:p>
      </dgm:t>
    </dgm:pt>
    <dgm:pt modelId="{19F5410D-5F74-9648-8C72-980A97E41DAC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Estructuración</a:t>
          </a:r>
          <a:endParaRPr lang="es-ES" dirty="0">
            <a:solidFill>
              <a:srgbClr val="000000"/>
            </a:solidFill>
          </a:endParaRPr>
        </a:p>
      </dgm:t>
    </dgm:pt>
    <dgm:pt modelId="{E07CE743-C5E6-4240-96B1-3A0FF7EB3135}" type="parTrans" cxnId="{E1D46B32-9C3D-0545-9421-1B8E5F93F694}">
      <dgm:prSet/>
      <dgm:spPr/>
      <dgm:t>
        <a:bodyPr/>
        <a:lstStyle/>
        <a:p>
          <a:endParaRPr lang="es-ES"/>
        </a:p>
      </dgm:t>
    </dgm:pt>
    <dgm:pt modelId="{CA091429-6B9A-E84E-82B7-7B43F698559D}" type="sibTrans" cxnId="{E1D46B32-9C3D-0545-9421-1B8E5F93F694}">
      <dgm:prSet/>
      <dgm:spPr/>
      <dgm:t>
        <a:bodyPr/>
        <a:lstStyle/>
        <a:p>
          <a:endParaRPr lang="es-ES"/>
        </a:p>
      </dgm:t>
    </dgm:pt>
    <dgm:pt modelId="{513F3091-2127-4642-9747-784A190B4FE2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Ajuste</a:t>
          </a:r>
          <a:endParaRPr lang="es-ES" dirty="0">
            <a:solidFill>
              <a:srgbClr val="000000"/>
            </a:solidFill>
          </a:endParaRPr>
        </a:p>
      </dgm:t>
    </dgm:pt>
    <dgm:pt modelId="{E6C589EF-C873-2347-85A1-07EDA72C4278}" type="parTrans" cxnId="{4F69AE70-98E4-AD40-8EEF-71F9C098CDD9}">
      <dgm:prSet/>
      <dgm:spPr/>
      <dgm:t>
        <a:bodyPr/>
        <a:lstStyle/>
        <a:p>
          <a:endParaRPr lang="es-ES"/>
        </a:p>
      </dgm:t>
    </dgm:pt>
    <dgm:pt modelId="{B2013DDA-0E41-984C-877B-37351889F8FC}" type="sibTrans" cxnId="{4F69AE70-98E4-AD40-8EEF-71F9C098CDD9}">
      <dgm:prSet/>
      <dgm:spPr/>
      <dgm:t>
        <a:bodyPr/>
        <a:lstStyle/>
        <a:p>
          <a:endParaRPr lang="es-ES"/>
        </a:p>
      </dgm:t>
    </dgm:pt>
    <dgm:pt modelId="{3D95535A-15F5-CA47-A343-510695EFF4F1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Actualización</a:t>
          </a:r>
          <a:endParaRPr lang="es-ES" dirty="0">
            <a:solidFill>
              <a:srgbClr val="000000"/>
            </a:solidFill>
          </a:endParaRPr>
        </a:p>
      </dgm:t>
    </dgm:pt>
    <dgm:pt modelId="{4AFDDA99-0A64-0641-9319-5940605DEB4B}" type="parTrans" cxnId="{3EE8D05F-05D7-B74F-A576-FE0197E138D1}">
      <dgm:prSet/>
      <dgm:spPr/>
      <dgm:t>
        <a:bodyPr/>
        <a:lstStyle/>
        <a:p>
          <a:endParaRPr lang="es-ES"/>
        </a:p>
      </dgm:t>
    </dgm:pt>
    <dgm:pt modelId="{14E30ED7-394B-B444-9D02-D8AC89856AD2}" type="sibTrans" cxnId="{3EE8D05F-05D7-B74F-A576-FE0197E138D1}">
      <dgm:prSet/>
      <dgm:spPr/>
      <dgm:t>
        <a:bodyPr/>
        <a:lstStyle/>
        <a:p>
          <a:endParaRPr lang="es-ES"/>
        </a:p>
      </dgm:t>
    </dgm:pt>
    <dgm:pt modelId="{457D238B-4B13-AF49-ACA5-284C21C9E7EF}" type="pres">
      <dgm:prSet presAssocID="{85B831DE-8226-0F49-943E-EC2EB377587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B111F0F-2228-5E4F-BB01-D38190D9B238}" type="pres">
      <dgm:prSet presAssocID="{85B831DE-8226-0F49-943E-EC2EB377587B}" presName="matrix" presStyleCnt="0"/>
      <dgm:spPr/>
    </dgm:pt>
    <dgm:pt modelId="{F0D3A3B1-FD96-E14B-8A58-A474E3075CA7}" type="pres">
      <dgm:prSet presAssocID="{85B831DE-8226-0F49-943E-EC2EB377587B}" presName="tile1" presStyleLbl="node1" presStyleIdx="0" presStyleCnt="4"/>
      <dgm:spPr/>
      <dgm:t>
        <a:bodyPr/>
        <a:lstStyle/>
        <a:p>
          <a:endParaRPr lang="es-ES"/>
        </a:p>
      </dgm:t>
    </dgm:pt>
    <dgm:pt modelId="{76AA9692-9EE1-DB47-AADF-1BA0B32A8408}" type="pres">
      <dgm:prSet presAssocID="{85B831DE-8226-0F49-943E-EC2EB377587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33504E-CECF-3E4B-AB8E-26EAC702FC76}" type="pres">
      <dgm:prSet presAssocID="{85B831DE-8226-0F49-943E-EC2EB377587B}" presName="tile2" presStyleLbl="node1" presStyleIdx="1" presStyleCnt="4"/>
      <dgm:spPr/>
      <dgm:t>
        <a:bodyPr/>
        <a:lstStyle/>
        <a:p>
          <a:endParaRPr lang="es-CO"/>
        </a:p>
      </dgm:t>
    </dgm:pt>
    <dgm:pt modelId="{746CD3D5-07B8-C544-A50F-9F0F8AACECAE}" type="pres">
      <dgm:prSet presAssocID="{85B831DE-8226-0F49-943E-EC2EB377587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9D1344B-73E2-BC46-B04E-5C59818BB1EA}" type="pres">
      <dgm:prSet presAssocID="{85B831DE-8226-0F49-943E-EC2EB377587B}" presName="tile3" presStyleLbl="node1" presStyleIdx="2" presStyleCnt="4"/>
      <dgm:spPr/>
      <dgm:t>
        <a:bodyPr/>
        <a:lstStyle/>
        <a:p>
          <a:endParaRPr lang="es-CO"/>
        </a:p>
      </dgm:t>
    </dgm:pt>
    <dgm:pt modelId="{9900293E-0B61-504D-B9BE-45C8025CDAFA}" type="pres">
      <dgm:prSet presAssocID="{85B831DE-8226-0F49-943E-EC2EB377587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DD3BDA-0F6A-B444-9832-983AF112C5BD}" type="pres">
      <dgm:prSet presAssocID="{85B831DE-8226-0F49-943E-EC2EB377587B}" presName="tile4" presStyleLbl="node1" presStyleIdx="3" presStyleCnt="4"/>
      <dgm:spPr/>
      <dgm:t>
        <a:bodyPr/>
        <a:lstStyle/>
        <a:p>
          <a:endParaRPr lang="es-ES"/>
        </a:p>
      </dgm:t>
    </dgm:pt>
    <dgm:pt modelId="{D1123606-BB48-8C44-8DB1-42B5B46908C7}" type="pres">
      <dgm:prSet presAssocID="{85B831DE-8226-0F49-943E-EC2EB377587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496F46-F9EB-8640-BAF7-12DB21FC7D43}" type="pres">
      <dgm:prSet presAssocID="{85B831DE-8226-0F49-943E-EC2EB377587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</dgm:ptLst>
  <dgm:cxnLst>
    <dgm:cxn modelId="{E1D46B32-9C3D-0545-9421-1B8E5F93F694}" srcId="{8AC6B5C1-853B-6D4A-92B6-ABC89784960A}" destId="{19F5410D-5F74-9648-8C72-980A97E41DAC}" srcOrd="1" destOrd="0" parTransId="{E07CE743-C5E6-4240-96B1-3A0FF7EB3135}" sibTransId="{CA091429-6B9A-E84E-82B7-7B43F698559D}"/>
    <dgm:cxn modelId="{4ADF31E7-B5E2-7543-9E4B-7B0BD9213A54}" type="presOf" srcId="{556577DB-BC86-6944-BB94-D1F4A522AC63}" destId="{F0D3A3B1-FD96-E14B-8A58-A474E3075CA7}" srcOrd="0" destOrd="0" presId="urn:microsoft.com/office/officeart/2005/8/layout/matrix1"/>
    <dgm:cxn modelId="{B4D83B38-528A-3C4E-937E-D5FB15782D5E}" type="presOf" srcId="{85B831DE-8226-0F49-943E-EC2EB377587B}" destId="{457D238B-4B13-AF49-ACA5-284C21C9E7EF}" srcOrd="0" destOrd="0" presId="urn:microsoft.com/office/officeart/2005/8/layout/matrix1"/>
    <dgm:cxn modelId="{B790E519-DB0E-C24B-956B-023E6C363C1F}" srcId="{8AC6B5C1-853B-6D4A-92B6-ABC89784960A}" destId="{556577DB-BC86-6944-BB94-D1F4A522AC63}" srcOrd="0" destOrd="0" parTransId="{65B3AEF1-070B-5546-94C6-5841C8F4F691}" sibTransId="{B6135456-C530-7448-9AA8-16C520FE2C0D}"/>
    <dgm:cxn modelId="{5C6998FB-F5C7-8D41-BDD0-2A771D0DA1EF}" type="presOf" srcId="{3D95535A-15F5-CA47-A343-510695EFF4F1}" destId="{D1123606-BB48-8C44-8DB1-42B5B46908C7}" srcOrd="1" destOrd="0" presId="urn:microsoft.com/office/officeart/2005/8/layout/matrix1"/>
    <dgm:cxn modelId="{2ACD3143-314B-D04B-BA72-5E4BE8514289}" srcId="{85B831DE-8226-0F49-943E-EC2EB377587B}" destId="{8AC6B5C1-853B-6D4A-92B6-ABC89784960A}" srcOrd="0" destOrd="0" parTransId="{E01967FC-589A-204B-9E79-411A8A46C435}" sibTransId="{60C6A17C-F50A-1342-9275-D301961FB770}"/>
    <dgm:cxn modelId="{3EE8D05F-05D7-B74F-A576-FE0197E138D1}" srcId="{8AC6B5C1-853B-6D4A-92B6-ABC89784960A}" destId="{3D95535A-15F5-CA47-A343-510695EFF4F1}" srcOrd="3" destOrd="0" parTransId="{4AFDDA99-0A64-0641-9319-5940605DEB4B}" sibTransId="{14E30ED7-394B-B444-9D02-D8AC89856AD2}"/>
    <dgm:cxn modelId="{4F69AE70-98E4-AD40-8EEF-71F9C098CDD9}" srcId="{8AC6B5C1-853B-6D4A-92B6-ABC89784960A}" destId="{513F3091-2127-4642-9747-784A190B4FE2}" srcOrd="2" destOrd="0" parTransId="{E6C589EF-C873-2347-85A1-07EDA72C4278}" sibTransId="{B2013DDA-0E41-984C-877B-37351889F8FC}"/>
    <dgm:cxn modelId="{8D6EF4A9-51B0-C042-8AE8-ACBE10C47AF1}" type="presOf" srcId="{513F3091-2127-4642-9747-784A190B4FE2}" destId="{9900293E-0B61-504D-B9BE-45C8025CDAFA}" srcOrd="1" destOrd="0" presId="urn:microsoft.com/office/officeart/2005/8/layout/matrix1"/>
    <dgm:cxn modelId="{38DD4C80-9389-D643-B280-0289AC8EF254}" type="presOf" srcId="{19F5410D-5F74-9648-8C72-980A97E41DAC}" destId="{746CD3D5-07B8-C544-A50F-9F0F8AACECAE}" srcOrd="1" destOrd="0" presId="urn:microsoft.com/office/officeart/2005/8/layout/matrix1"/>
    <dgm:cxn modelId="{A6D56AF3-33AD-574E-A613-E4EA527BD8A9}" type="presOf" srcId="{19F5410D-5F74-9648-8C72-980A97E41DAC}" destId="{E433504E-CECF-3E4B-AB8E-26EAC702FC76}" srcOrd="0" destOrd="0" presId="urn:microsoft.com/office/officeart/2005/8/layout/matrix1"/>
    <dgm:cxn modelId="{A1527210-F4FB-E148-8DA1-44B36DAA709E}" type="presOf" srcId="{556577DB-BC86-6944-BB94-D1F4A522AC63}" destId="{76AA9692-9EE1-DB47-AADF-1BA0B32A8408}" srcOrd="1" destOrd="0" presId="urn:microsoft.com/office/officeart/2005/8/layout/matrix1"/>
    <dgm:cxn modelId="{F94EB2B3-DB94-354E-8C0D-079616A97CA5}" type="presOf" srcId="{513F3091-2127-4642-9747-784A190B4FE2}" destId="{89D1344B-73E2-BC46-B04E-5C59818BB1EA}" srcOrd="0" destOrd="0" presId="urn:microsoft.com/office/officeart/2005/8/layout/matrix1"/>
    <dgm:cxn modelId="{3097085A-C294-5B4B-9241-A9E81322C580}" type="presOf" srcId="{3D95535A-15F5-CA47-A343-510695EFF4F1}" destId="{CADD3BDA-0F6A-B444-9832-983AF112C5BD}" srcOrd="0" destOrd="0" presId="urn:microsoft.com/office/officeart/2005/8/layout/matrix1"/>
    <dgm:cxn modelId="{20D7475A-137B-BF4B-86B3-0C13F1A0AB5C}" type="presOf" srcId="{8AC6B5C1-853B-6D4A-92B6-ABC89784960A}" destId="{FC496F46-F9EB-8640-BAF7-12DB21FC7D43}" srcOrd="0" destOrd="0" presId="urn:microsoft.com/office/officeart/2005/8/layout/matrix1"/>
    <dgm:cxn modelId="{AAB53FE8-F0D4-4D4B-8604-0502BD817889}" type="presParOf" srcId="{457D238B-4B13-AF49-ACA5-284C21C9E7EF}" destId="{8B111F0F-2228-5E4F-BB01-D38190D9B238}" srcOrd="0" destOrd="0" presId="urn:microsoft.com/office/officeart/2005/8/layout/matrix1"/>
    <dgm:cxn modelId="{72B7A80C-6842-244A-89B2-9B2A1A48BE4A}" type="presParOf" srcId="{8B111F0F-2228-5E4F-BB01-D38190D9B238}" destId="{F0D3A3B1-FD96-E14B-8A58-A474E3075CA7}" srcOrd="0" destOrd="0" presId="urn:microsoft.com/office/officeart/2005/8/layout/matrix1"/>
    <dgm:cxn modelId="{AACD510E-FB57-E046-AE27-BE1F0D813E29}" type="presParOf" srcId="{8B111F0F-2228-5E4F-BB01-D38190D9B238}" destId="{76AA9692-9EE1-DB47-AADF-1BA0B32A8408}" srcOrd="1" destOrd="0" presId="urn:microsoft.com/office/officeart/2005/8/layout/matrix1"/>
    <dgm:cxn modelId="{BAD2EF79-58C0-564A-B804-31D68DA43564}" type="presParOf" srcId="{8B111F0F-2228-5E4F-BB01-D38190D9B238}" destId="{E433504E-CECF-3E4B-AB8E-26EAC702FC76}" srcOrd="2" destOrd="0" presId="urn:microsoft.com/office/officeart/2005/8/layout/matrix1"/>
    <dgm:cxn modelId="{F43BC83F-3AC8-2C43-B703-2B060AE09EC0}" type="presParOf" srcId="{8B111F0F-2228-5E4F-BB01-D38190D9B238}" destId="{746CD3D5-07B8-C544-A50F-9F0F8AACECAE}" srcOrd="3" destOrd="0" presId="urn:microsoft.com/office/officeart/2005/8/layout/matrix1"/>
    <dgm:cxn modelId="{36C49F94-505E-CF47-A197-D21315DC336F}" type="presParOf" srcId="{8B111F0F-2228-5E4F-BB01-D38190D9B238}" destId="{89D1344B-73E2-BC46-B04E-5C59818BB1EA}" srcOrd="4" destOrd="0" presId="urn:microsoft.com/office/officeart/2005/8/layout/matrix1"/>
    <dgm:cxn modelId="{18513223-FA16-434D-94D7-E1D50C852D60}" type="presParOf" srcId="{8B111F0F-2228-5E4F-BB01-D38190D9B238}" destId="{9900293E-0B61-504D-B9BE-45C8025CDAFA}" srcOrd="5" destOrd="0" presId="urn:microsoft.com/office/officeart/2005/8/layout/matrix1"/>
    <dgm:cxn modelId="{65761639-148D-184A-BE75-3BAE6D49A936}" type="presParOf" srcId="{8B111F0F-2228-5E4F-BB01-D38190D9B238}" destId="{CADD3BDA-0F6A-B444-9832-983AF112C5BD}" srcOrd="6" destOrd="0" presId="urn:microsoft.com/office/officeart/2005/8/layout/matrix1"/>
    <dgm:cxn modelId="{32B71C71-ECBD-DE40-86CD-30BF20CCD0EF}" type="presParOf" srcId="{8B111F0F-2228-5E4F-BB01-D38190D9B238}" destId="{D1123606-BB48-8C44-8DB1-42B5B46908C7}" srcOrd="7" destOrd="0" presId="urn:microsoft.com/office/officeart/2005/8/layout/matrix1"/>
    <dgm:cxn modelId="{A743E955-6784-CD44-BA7F-E261F39E1CF7}" type="presParOf" srcId="{457D238B-4B13-AF49-ACA5-284C21C9E7EF}" destId="{FC496F46-F9EB-8640-BAF7-12DB21FC7D4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53CA7-7335-CA48-B68E-DD4E0D85A69B}" type="doc">
      <dgm:prSet loTypeId="urn:microsoft.com/office/officeart/2005/8/layout/cycle3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C9C71FBF-DEA6-0348-BEBF-5A74FD841851}">
      <dgm:prSet phldrT="[Texto]" custT="1"/>
      <dgm:spPr/>
      <dgm:t>
        <a:bodyPr/>
        <a:lstStyle/>
        <a:p>
          <a:r>
            <a:rPr lang="es-ES" sz="1200" b="1" dirty="0" smtClean="0">
              <a:solidFill>
                <a:srgbClr val="000000"/>
              </a:solidFill>
              <a:latin typeface="Arial"/>
              <a:cs typeface="Arial"/>
            </a:rPr>
            <a:t>Evaluación de los Planes de Estudio</a:t>
          </a:r>
          <a:endParaRPr lang="es-ES" sz="12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14B7C281-B8D8-A440-9837-9C669C2DBEFE}" type="parTrans" cxnId="{CEA1BC3A-30F1-BD4E-9D5C-E94E765C8038}">
      <dgm:prSet/>
      <dgm:spPr/>
      <dgm:t>
        <a:bodyPr/>
        <a:lstStyle/>
        <a:p>
          <a:endParaRPr lang="es-ES" sz="1200" b="1">
            <a:solidFill>
              <a:srgbClr val="000000"/>
            </a:solidFill>
            <a:latin typeface="Arial"/>
            <a:cs typeface="Arial"/>
          </a:endParaRPr>
        </a:p>
      </dgm:t>
    </dgm:pt>
    <dgm:pt modelId="{E8AD810A-84EA-F440-8A84-F55494F6DBF3}" type="sibTrans" cxnId="{CEA1BC3A-30F1-BD4E-9D5C-E94E765C8038}">
      <dgm:prSet/>
      <dgm:spPr/>
      <dgm:t>
        <a:bodyPr/>
        <a:lstStyle/>
        <a:p>
          <a:endParaRPr lang="es-ES" sz="1200" b="1">
            <a:solidFill>
              <a:srgbClr val="000000"/>
            </a:solidFill>
            <a:latin typeface="Arial"/>
            <a:cs typeface="Arial"/>
          </a:endParaRPr>
        </a:p>
      </dgm:t>
    </dgm:pt>
    <dgm:pt modelId="{991E0A2D-2165-604A-9800-AE92AFDE1F2A}">
      <dgm:prSet phldrT="[Texto]" custT="1"/>
      <dgm:spPr/>
      <dgm:t>
        <a:bodyPr/>
        <a:lstStyle/>
        <a:p>
          <a:r>
            <a:rPr lang="es-ES" sz="1200" b="1" dirty="0" smtClean="0">
              <a:solidFill>
                <a:srgbClr val="000000"/>
              </a:solidFill>
              <a:latin typeface="Arial"/>
              <a:cs typeface="Arial"/>
            </a:rPr>
            <a:t>Revisión Sistema de Créditos según tipo de áreas y asignaturas</a:t>
          </a:r>
          <a:endParaRPr lang="es-ES" sz="12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8476098B-AC85-7E4F-A0F5-F6F104F11FB2}" type="parTrans" cxnId="{917DD9CC-6660-9245-B71B-415C35897EF0}">
      <dgm:prSet/>
      <dgm:spPr/>
      <dgm:t>
        <a:bodyPr/>
        <a:lstStyle/>
        <a:p>
          <a:endParaRPr lang="es-ES" sz="1200" b="1">
            <a:solidFill>
              <a:srgbClr val="000000"/>
            </a:solidFill>
            <a:latin typeface="Arial"/>
            <a:cs typeface="Arial"/>
          </a:endParaRPr>
        </a:p>
      </dgm:t>
    </dgm:pt>
    <dgm:pt modelId="{20F15C33-DFF7-A94E-9D9D-AC45DA6C5EC6}" type="sibTrans" cxnId="{917DD9CC-6660-9245-B71B-415C35897EF0}">
      <dgm:prSet/>
      <dgm:spPr/>
      <dgm:t>
        <a:bodyPr/>
        <a:lstStyle/>
        <a:p>
          <a:endParaRPr lang="es-ES" sz="1200" b="1">
            <a:solidFill>
              <a:srgbClr val="000000"/>
            </a:solidFill>
            <a:latin typeface="Arial"/>
            <a:cs typeface="Arial"/>
          </a:endParaRPr>
        </a:p>
      </dgm:t>
    </dgm:pt>
    <dgm:pt modelId="{47E34F3B-9367-4748-A26C-975787812000}">
      <dgm:prSet phldrT="[Texto]" custT="1"/>
      <dgm:spPr/>
      <dgm:t>
        <a:bodyPr/>
        <a:lstStyle/>
        <a:p>
          <a:r>
            <a:rPr lang="es-ES" sz="1200" b="1" dirty="0" smtClean="0">
              <a:solidFill>
                <a:srgbClr val="000000"/>
              </a:solidFill>
              <a:latin typeface="Arial"/>
              <a:cs typeface="Arial"/>
            </a:rPr>
            <a:t>Definición de las metodologías de enseñanza y aprendizaje</a:t>
          </a:r>
          <a:endParaRPr lang="es-ES" sz="12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C5F2CC40-098B-0A45-B5A6-7E696FAE4B61}" type="parTrans" cxnId="{6390711A-8ED1-184F-8727-AF017748F4F0}">
      <dgm:prSet/>
      <dgm:spPr/>
      <dgm:t>
        <a:bodyPr/>
        <a:lstStyle/>
        <a:p>
          <a:endParaRPr lang="es-ES" sz="1200" b="1">
            <a:solidFill>
              <a:srgbClr val="000000"/>
            </a:solidFill>
            <a:latin typeface="Arial"/>
            <a:cs typeface="Arial"/>
          </a:endParaRPr>
        </a:p>
      </dgm:t>
    </dgm:pt>
    <dgm:pt modelId="{D2D334E5-3025-B241-8254-8426FE7EEF19}" type="sibTrans" cxnId="{6390711A-8ED1-184F-8727-AF017748F4F0}">
      <dgm:prSet/>
      <dgm:spPr/>
      <dgm:t>
        <a:bodyPr/>
        <a:lstStyle/>
        <a:p>
          <a:endParaRPr lang="es-ES" sz="1200" b="1">
            <a:solidFill>
              <a:srgbClr val="000000"/>
            </a:solidFill>
            <a:latin typeface="Arial"/>
            <a:cs typeface="Arial"/>
          </a:endParaRPr>
        </a:p>
      </dgm:t>
    </dgm:pt>
    <dgm:pt modelId="{DF3C5B75-A1A5-854F-A94E-9269BAA649FC}">
      <dgm:prSet phldrT="[Texto]" custT="1"/>
      <dgm:spPr/>
      <dgm:t>
        <a:bodyPr/>
        <a:lstStyle/>
        <a:p>
          <a:r>
            <a:rPr lang="es-ES" sz="1200" b="1" dirty="0" smtClean="0">
              <a:solidFill>
                <a:srgbClr val="000000"/>
              </a:solidFill>
              <a:latin typeface="Arial"/>
              <a:cs typeface="Arial"/>
            </a:rPr>
            <a:t>Definición del Modelo Pedagógico del programa y la Facultad</a:t>
          </a:r>
          <a:endParaRPr lang="es-ES" sz="12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F1015500-ADC6-EE40-9894-DACE53937469}" type="parTrans" cxnId="{1BD1576F-7BD5-6E4C-8A41-FA1FAE0263DC}">
      <dgm:prSet/>
      <dgm:spPr/>
      <dgm:t>
        <a:bodyPr/>
        <a:lstStyle/>
        <a:p>
          <a:endParaRPr lang="es-ES" sz="1200" b="1">
            <a:solidFill>
              <a:srgbClr val="000000"/>
            </a:solidFill>
            <a:latin typeface="Arial"/>
            <a:cs typeface="Arial"/>
          </a:endParaRPr>
        </a:p>
      </dgm:t>
    </dgm:pt>
    <dgm:pt modelId="{23746423-5E7A-A040-A04B-9039AB084C48}" type="sibTrans" cxnId="{1BD1576F-7BD5-6E4C-8A41-FA1FAE0263DC}">
      <dgm:prSet/>
      <dgm:spPr/>
      <dgm:t>
        <a:bodyPr/>
        <a:lstStyle/>
        <a:p>
          <a:endParaRPr lang="es-ES" sz="1200" b="1">
            <a:solidFill>
              <a:srgbClr val="000000"/>
            </a:solidFill>
            <a:latin typeface="Arial"/>
            <a:cs typeface="Arial"/>
          </a:endParaRPr>
        </a:p>
      </dgm:t>
    </dgm:pt>
    <dgm:pt modelId="{569295C3-6C9A-F94D-85AE-2B874B5371D5}">
      <dgm:prSet phldrT="[Texto]" custT="1"/>
      <dgm:spPr/>
      <dgm:t>
        <a:bodyPr/>
        <a:lstStyle/>
        <a:p>
          <a:r>
            <a:rPr lang="es-ES" sz="1200" b="1" dirty="0" smtClean="0">
              <a:solidFill>
                <a:srgbClr val="000000"/>
              </a:solidFill>
              <a:latin typeface="Arial"/>
              <a:cs typeface="Arial"/>
            </a:rPr>
            <a:t>Revisión y Definición de la movilidad, flexibilidad, interdisciplinariedad</a:t>
          </a:r>
          <a:endParaRPr lang="es-ES" sz="12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DDA97177-133A-8245-93CE-07D00440901F}" type="parTrans" cxnId="{9DE7C0D0-EBDC-3F4B-8888-73BEAF5E0719}">
      <dgm:prSet/>
      <dgm:spPr/>
      <dgm:t>
        <a:bodyPr/>
        <a:lstStyle/>
        <a:p>
          <a:endParaRPr lang="es-ES" sz="1200" b="1">
            <a:solidFill>
              <a:srgbClr val="000000"/>
            </a:solidFill>
            <a:latin typeface="Arial"/>
            <a:cs typeface="Arial"/>
          </a:endParaRPr>
        </a:p>
      </dgm:t>
    </dgm:pt>
    <dgm:pt modelId="{8F7A36F1-A8D2-2B48-9B89-2D40D5E06298}" type="sibTrans" cxnId="{9DE7C0D0-EBDC-3F4B-8888-73BEAF5E0719}">
      <dgm:prSet/>
      <dgm:spPr/>
      <dgm:t>
        <a:bodyPr/>
        <a:lstStyle/>
        <a:p>
          <a:endParaRPr lang="es-ES" sz="1200" b="1">
            <a:solidFill>
              <a:srgbClr val="000000"/>
            </a:solidFill>
            <a:latin typeface="Arial"/>
            <a:cs typeface="Arial"/>
          </a:endParaRPr>
        </a:p>
      </dgm:t>
    </dgm:pt>
    <dgm:pt modelId="{F8CCD9D7-0D0A-FD41-838A-922D51AFD0A9}">
      <dgm:prSet phldrT="[Texto]" custT="1"/>
      <dgm:spPr/>
      <dgm:t>
        <a:bodyPr/>
        <a:lstStyle/>
        <a:p>
          <a:r>
            <a:rPr lang="es-ES" sz="1200" b="1" dirty="0" smtClean="0">
              <a:solidFill>
                <a:srgbClr val="000000"/>
              </a:solidFill>
              <a:latin typeface="Arial"/>
              <a:cs typeface="Arial"/>
            </a:rPr>
            <a:t>Sistema de homologación interna y externa</a:t>
          </a:r>
          <a:endParaRPr lang="es-ES" sz="12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D3DD203B-906F-BF49-ACDA-E35F59376CE7}" type="parTrans" cxnId="{1BC0B2BE-DB40-0640-93D8-EEB47E81361B}">
      <dgm:prSet/>
      <dgm:spPr/>
      <dgm:t>
        <a:bodyPr/>
        <a:lstStyle/>
        <a:p>
          <a:endParaRPr lang="es-ES" sz="1200"/>
        </a:p>
      </dgm:t>
    </dgm:pt>
    <dgm:pt modelId="{CF31A849-B11B-9846-8C55-E4E88B407362}" type="sibTrans" cxnId="{1BC0B2BE-DB40-0640-93D8-EEB47E81361B}">
      <dgm:prSet/>
      <dgm:spPr/>
      <dgm:t>
        <a:bodyPr/>
        <a:lstStyle/>
        <a:p>
          <a:endParaRPr lang="es-ES" sz="1200"/>
        </a:p>
      </dgm:t>
    </dgm:pt>
    <dgm:pt modelId="{AD62AB8E-15F2-F442-9215-FACEF94A9DB4}">
      <dgm:prSet phldrT="[Texto]" custT="1"/>
      <dgm:spPr/>
      <dgm:t>
        <a:bodyPr/>
        <a:lstStyle/>
        <a:p>
          <a:r>
            <a:rPr lang="es-ES" sz="1200" b="1" dirty="0" smtClean="0">
              <a:solidFill>
                <a:srgbClr val="000000"/>
              </a:solidFill>
              <a:latin typeface="Arial"/>
              <a:cs typeface="Arial"/>
            </a:rPr>
            <a:t>Investigación formativa en el programa</a:t>
          </a:r>
          <a:endParaRPr lang="es-ES" sz="12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DAD6AF79-C4BF-AA47-A944-4A9093AA147F}" type="parTrans" cxnId="{CF872BC7-2987-EF4B-A111-58AA8F43829B}">
      <dgm:prSet/>
      <dgm:spPr/>
      <dgm:t>
        <a:bodyPr/>
        <a:lstStyle/>
        <a:p>
          <a:endParaRPr lang="es-ES"/>
        </a:p>
      </dgm:t>
    </dgm:pt>
    <dgm:pt modelId="{63A460DC-A155-964E-A1BF-E90B8CDCBFF6}" type="sibTrans" cxnId="{CF872BC7-2987-EF4B-A111-58AA8F43829B}">
      <dgm:prSet/>
      <dgm:spPr/>
      <dgm:t>
        <a:bodyPr/>
        <a:lstStyle/>
        <a:p>
          <a:endParaRPr lang="es-ES"/>
        </a:p>
      </dgm:t>
    </dgm:pt>
    <dgm:pt modelId="{E26DEDC6-F2D8-47AB-AC66-4C00AC085AEF}">
      <dgm:prSet phldrT="[Texto]" custT="1"/>
      <dgm:spPr/>
      <dgm:t>
        <a:bodyPr/>
        <a:lstStyle/>
        <a:p>
          <a:r>
            <a:rPr lang="es-ES" sz="1200" b="1" dirty="0" smtClean="0">
              <a:solidFill>
                <a:srgbClr val="000000"/>
              </a:solidFill>
              <a:latin typeface="Arial"/>
              <a:cs typeface="Arial"/>
            </a:rPr>
            <a:t>Evaluación y diseño de propuesta sobre Admisión</a:t>
          </a:r>
          <a:endParaRPr lang="es-ES" sz="1200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C33A2035-088A-4FB4-9610-F094CCA47A02}" type="parTrans" cxnId="{B8370E58-2C5C-4F76-92A4-230F32552080}">
      <dgm:prSet/>
      <dgm:spPr/>
      <dgm:t>
        <a:bodyPr/>
        <a:lstStyle/>
        <a:p>
          <a:endParaRPr lang="es-CO"/>
        </a:p>
      </dgm:t>
    </dgm:pt>
    <dgm:pt modelId="{AEEA4D5F-3D65-4B98-A2EA-EE61E80F7ED1}" type="sibTrans" cxnId="{B8370E58-2C5C-4F76-92A4-230F32552080}">
      <dgm:prSet/>
      <dgm:spPr/>
      <dgm:t>
        <a:bodyPr/>
        <a:lstStyle/>
        <a:p>
          <a:endParaRPr lang="es-CO"/>
        </a:p>
      </dgm:t>
    </dgm:pt>
    <dgm:pt modelId="{BD37B04F-45DE-7848-A271-72AD9CF8D6FE}" type="pres">
      <dgm:prSet presAssocID="{9B053CA7-7335-CA48-B68E-DD4E0D85A6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5DA6DD2-3525-9F48-94B4-53C5AB3FCA15}" type="pres">
      <dgm:prSet presAssocID="{9B053CA7-7335-CA48-B68E-DD4E0D85A69B}" presName="cycle" presStyleCnt="0"/>
      <dgm:spPr/>
    </dgm:pt>
    <dgm:pt modelId="{6C92255E-DBD5-A84E-B3B1-F2799460E7E8}" type="pres">
      <dgm:prSet presAssocID="{C9C71FBF-DEA6-0348-BEBF-5A74FD841851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D52CB8-40B5-764A-BA9C-157D52AB11FD}" type="pres">
      <dgm:prSet presAssocID="{E8AD810A-84EA-F440-8A84-F55494F6DBF3}" presName="sibTransFirstNode" presStyleLbl="bgShp" presStyleIdx="0" presStyleCnt="1"/>
      <dgm:spPr/>
      <dgm:t>
        <a:bodyPr/>
        <a:lstStyle/>
        <a:p>
          <a:endParaRPr lang="es-CO"/>
        </a:p>
      </dgm:t>
    </dgm:pt>
    <dgm:pt modelId="{90E080A5-F923-E545-A8EF-EFB362C8D086}" type="pres">
      <dgm:prSet presAssocID="{991E0A2D-2165-604A-9800-AE92AFDE1F2A}" presName="nodeFollowingNodes" presStyleLbl="node1" presStyleIdx="1" presStyleCnt="8" custScaleX="127038" custRadScaleRad="105164" custRadScaleInc="2359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2D0D55-6723-194A-937E-AD7AA726B1F1}" type="pres">
      <dgm:prSet presAssocID="{47E34F3B-9367-4748-A26C-975787812000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58DEF-C293-CA46-B514-1FADAE7FEFCE}" type="pres">
      <dgm:prSet presAssocID="{DF3C5B75-A1A5-854F-A94E-9269BAA649FC}" presName="nodeFollowingNodes" presStyleLbl="node1" presStyleIdx="3" presStyleCnt="8" custScaleX="128091" custRadScaleRad="111867" custRadScaleInc="-360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3463B2-E1FB-AC49-93B1-ADB95696071A}" type="pres">
      <dgm:prSet presAssocID="{569295C3-6C9A-F94D-85AE-2B874B5371D5}" presName="nodeFollowingNodes" presStyleLbl="node1" presStyleIdx="4" presStyleCnt="8" custScaleX="1413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E00F46-F737-FD4A-A431-6077175AD2D8}" type="pres">
      <dgm:prSet presAssocID="{F8CCD9D7-0D0A-FD41-838A-922D51AFD0A9}" presName="nodeFollowingNodes" presStyleLbl="node1" presStyleIdx="5" presStyleCnt="8" custRadScaleRad="101776" custRadScaleInc="3333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B314677-6F3D-E646-87F6-92C89B208D06}" type="pres">
      <dgm:prSet presAssocID="{AD62AB8E-15F2-F442-9215-FACEF94A9DB4}" presName="nodeFollowingNodes" presStyleLbl="node1" presStyleIdx="6" presStyleCnt="8" custRadScaleRad="100369" custRadScaleInc="179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80E1DC-68F0-4172-B0EC-5FDD23069086}" type="pres">
      <dgm:prSet presAssocID="{E26DEDC6-F2D8-47AB-AC66-4C00AC085AEF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DE7C0D0-EBDC-3F4B-8888-73BEAF5E0719}" srcId="{9B053CA7-7335-CA48-B68E-DD4E0D85A69B}" destId="{569295C3-6C9A-F94D-85AE-2B874B5371D5}" srcOrd="4" destOrd="0" parTransId="{DDA97177-133A-8245-93CE-07D00440901F}" sibTransId="{8F7A36F1-A8D2-2B48-9B89-2D40D5E06298}"/>
    <dgm:cxn modelId="{CEA1BC3A-30F1-BD4E-9D5C-E94E765C8038}" srcId="{9B053CA7-7335-CA48-B68E-DD4E0D85A69B}" destId="{C9C71FBF-DEA6-0348-BEBF-5A74FD841851}" srcOrd="0" destOrd="0" parTransId="{14B7C281-B8D8-A440-9837-9C669C2DBEFE}" sibTransId="{E8AD810A-84EA-F440-8A84-F55494F6DBF3}"/>
    <dgm:cxn modelId="{3F68094B-FA59-764B-BDCE-4AB3BFA25060}" type="presOf" srcId="{47E34F3B-9367-4748-A26C-975787812000}" destId="{202D0D55-6723-194A-937E-AD7AA726B1F1}" srcOrd="0" destOrd="0" presId="urn:microsoft.com/office/officeart/2005/8/layout/cycle3"/>
    <dgm:cxn modelId="{B8370E58-2C5C-4F76-92A4-230F32552080}" srcId="{9B053CA7-7335-CA48-B68E-DD4E0D85A69B}" destId="{E26DEDC6-F2D8-47AB-AC66-4C00AC085AEF}" srcOrd="7" destOrd="0" parTransId="{C33A2035-088A-4FB4-9610-F094CCA47A02}" sibTransId="{AEEA4D5F-3D65-4B98-A2EA-EE61E80F7ED1}"/>
    <dgm:cxn modelId="{917DD9CC-6660-9245-B71B-415C35897EF0}" srcId="{9B053CA7-7335-CA48-B68E-DD4E0D85A69B}" destId="{991E0A2D-2165-604A-9800-AE92AFDE1F2A}" srcOrd="1" destOrd="0" parTransId="{8476098B-AC85-7E4F-A0F5-F6F104F11FB2}" sibTransId="{20F15C33-DFF7-A94E-9D9D-AC45DA6C5EC6}"/>
    <dgm:cxn modelId="{6390711A-8ED1-184F-8727-AF017748F4F0}" srcId="{9B053CA7-7335-CA48-B68E-DD4E0D85A69B}" destId="{47E34F3B-9367-4748-A26C-975787812000}" srcOrd="2" destOrd="0" parTransId="{C5F2CC40-098B-0A45-B5A6-7E696FAE4B61}" sibTransId="{D2D334E5-3025-B241-8254-8426FE7EEF19}"/>
    <dgm:cxn modelId="{C1808872-266F-B842-B30E-C0A8565F983D}" type="presOf" srcId="{DF3C5B75-A1A5-854F-A94E-9269BAA649FC}" destId="{BEC58DEF-C293-CA46-B514-1FADAE7FEFCE}" srcOrd="0" destOrd="0" presId="urn:microsoft.com/office/officeart/2005/8/layout/cycle3"/>
    <dgm:cxn modelId="{30A09519-0753-4B40-8BE4-C7F3E256E8B5}" type="presOf" srcId="{E26DEDC6-F2D8-47AB-AC66-4C00AC085AEF}" destId="{8580E1DC-68F0-4172-B0EC-5FDD23069086}" srcOrd="0" destOrd="0" presId="urn:microsoft.com/office/officeart/2005/8/layout/cycle3"/>
    <dgm:cxn modelId="{CF872BC7-2987-EF4B-A111-58AA8F43829B}" srcId="{9B053CA7-7335-CA48-B68E-DD4E0D85A69B}" destId="{AD62AB8E-15F2-F442-9215-FACEF94A9DB4}" srcOrd="6" destOrd="0" parTransId="{DAD6AF79-C4BF-AA47-A944-4A9093AA147F}" sibTransId="{63A460DC-A155-964E-A1BF-E90B8CDCBFF6}"/>
    <dgm:cxn modelId="{E9AE6E54-2212-0F42-A0DA-A18E4A4D5739}" type="presOf" srcId="{C9C71FBF-DEA6-0348-BEBF-5A74FD841851}" destId="{6C92255E-DBD5-A84E-B3B1-F2799460E7E8}" srcOrd="0" destOrd="0" presId="urn:microsoft.com/office/officeart/2005/8/layout/cycle3"/>
    <dgm:cxn modelId="{72B67E7C-B43F-FE4E-BEFA-B2CA6D833E8C}" type="presOf" srcId="{9B053CA7-7335-CA48-B68E-DD4E0D85A69B}" destId="{BD37B04F-45DE-7848-A271-72AD9CF8D6FE}" srcOrd="0" destOrd="0" presId="urn:microsoft.com/office/officeart/2005/8/layout/cycle3"/>
    <dgm:cxn modelId="{86002640-F6EC-AF4A-9FC8-EF75C2FC6FCF}" type="presOf" srcId="{E8AD810A-84EA-F440-8A84-F55494F6DBF3}" destId="{DBD52CB8-40B5-764A-BA9C-157D52AB11FD}" srcOrd="0" destOrd="0" presId="urn:microsoft.com/office/officeart/2005/8/layout/cycle3"/>
    <dgm:cxn modelId="{2D5CFBBA-B880-6A48-B1F3-3EC9D9D0F406}" type="presOf" srcId="{991E0A2D-2165-604A-9800-AE92AFDE1F2A}" destId="{90E080A5-F923-E545-A8EF-EFB362C8D086}" srcOrd="0" destOrd="0" presId="urn:microsoft.com/office/officeart/2005/8/layout/cycle3"/>
    <dgm:cxn modelId="{CBCFDA17-2840-894B-A941-EACFF7B4AE30}" type="presOf" srcId="{F8CCD9D7-0D0A-FD41-838A-922D51AFD0A9}" destId="{B1E00F46-F737-FD4A-A431-6077175AD2D8}" srcOrd="0" destOrd="0" presId="urn:microsoft.com/office/officeart/2005/8/layout/cycle3"/>
    <dgm:cxn modelId="{CABAE249-E4D8-5244-85BA-A1501429B344}" type="presOf" srcId="{569295C3-6C9A-F94D-85AE-2B874B5371D5}" destId="{643463B2-E1FB-AC49-93B1-ADB95696071A}" srcOrd="0" destOrd="0" presId="urn:microsoft.com/office/officeart/2005/8/layout/cycle3"/>
    <dgm:cxn modelId="{1BD1576F-7BD5-6E4C-8A41-FA1FAE0263DC}" srcId="{9B053CA7-7335-CA48-B68E-DD4E0D85A69B}" destId="{DF3C5B75-A1A5-854F-A94E-9269BAA649FC}" srcOrd="3" destOrd="0" parTransId="{F1015500-ADC6-EE40-9894-DACE53937469}" sibTransId="{23746423-5E7A-A040-A04B-9039AB084C48}"/>
    <dgm:cxn modelId="{1BC0B2BE-DB40-0640-93D8-EEB47E81361B}" srcId="{9B053CA7-7335-CA48-B68E-DD4E0D85A69B}" destId="{F8CCD9D7-0D0A-FD41-838A-922D51AFD0A9}" srcOrd="5" destOrd="0" parTransId="{D3DD203B-906F-BF49-ACDA-E35F59376CE7}" sibTransId="{CF31A849-B11B-9846-8C55-E4E88B407362}"/>
    <dgm:cxn modelId="{CFE9C04B-50DD-2D42-9C87-3C6DB9356E2C}" type="presOf" srcId="{AD62AB8E-15F2-F442-9215-FACEF94A9DB4}" destId="{CB314677-6F3D-E646-87F6-92C89B208D06}" srcOrd="0" destOrd="0" presId="urn:microsoft.com/office/officeart/2005/8/layout/cycle3"/>
    <dgm:cxn modelId="{010C1C14-2401-984F-9605-1BA6D28A0F06}" type="presParOf" srcId="{BD37B04F-45DE-7848-A271-72AD9CF8D6FE}" destId="{35DA6DD2-3525-9F48-94B4-53C5AB3FCA15}" srcOrd="0" destOrd="0" presId="urn:microsoft.com/office/officeart/2005/8/layout/cycle3"/>
    <dgm:cxn modelId="{3E26F214-E9FC-984A-9253-FA3DC6017E34}" type="presParOf" srcId="{35DA6DD2-3525-9F48-94B4-53C5AB3FCA15}" destId="{6C92255E-DBD5-A84E-B3B1-F2799460E7E8}" srcOrd="0" destOrd="0" presId="urn:microsoft.com/office/officeart/2005/8/layout/cycle3"/>
    <dgm:cxn modelId="{95268DBE-0852-2C46-BC49-04016854D112}" type="presParOf" srcId="{35DA6DD2-3525-9F48-94B4-53C5AB3FCA15}" destId="{DBD52CB8-40B5-764A-BA9C-157D52AB11FD}" srcOrd="1" destOrd="0" presId="urn:microsoft.com/office/officeart/2005/8/layout/cycle3"/>
    <dgm:cxn modelId="{9D37324F-E4D2-2641-86DD-B2B7A2C73BAC}" type="presParOf" srcId="{35DA6DD2-3525-9F48-94B4-53C5AB3FCA15}" destId="{90E080A5-F923-E545-A8EF-EFB362C8D086}" srcOrd="2" destOrd="0" presId="urn:microsoft.com/office/officeart/2005/8/layout/cycle3"/>
    <dgm:cxn modelId="{EE1055A4-327C-2B48-B426-4B1E213692EF}" type="presParOf" srcId="{35DA6DD2-3525-9F48-94B4-53C5AB3FCA15}" destId="{202D0D55-6723-194A-937E-AD7AA726B1F1}" srcOrd="3" destOrd="0" presId="urn:microsoft.com/office/officeart/2005/8/layout/cycle3"/>
    <dgm:cxn modelId="{9993931B-CF14-B543-875D-731343AA244E}" type="presParOf" srcId="{35DA6DD2-3525-9F48-94B4-53C5AB3FCA15}" destId="{BEC58DEF-C293-CA46-B514-1FADAE7FEFCE}" srcOrd="4" destOrd="0" presId="urn:microsoft.com/office/officeart/2005/8/layout/cycle3"/>
    <dgm:cxn modelId="{C6394002-FCD9-6443-B23F-19B7315E385A}" type="presParOf" srcId="{35DA6DD2-3525-9F48-94B4-53C5AB3FCA15}" destId="{643463B2-E1FB-AC49-93B1-ADB95696071A}" srcOrd="5" destOrd="0" presId="urn:microsoft.com/office/officeart/2005/8/layout/cycle3"/>
    <dgm:cxn modelId="{0F34EC5D-CF77-7E4A-9E3F-3AE99972C81D}" type="presParOf" srcId="{35DA6DD2-3525-9F48-94B4-53C5AB3FCA15}" destId="{B1E00F46-F737-FD4A-A431-6077175AD2D8}" srcOrd="6" destOrd="0" presId="urn:microsoft.com/office/officeart/2005/8/layout/cycle3"/>
    <dgm:cxn modelId="{FC93B90A-C7EF-394D-B9E4-6913599B57D8}" type="presParOf" srcId="{35DA6DD2-3525-9F48-94B4-53C5AB3FCA15}" destId="{CB314677-6F3D-E646-87F6-92C89B208D06}" srcOrd="7" destOrd="0" presId="urn:microsoft.com/office/officeart/2005/8/layout/cycle3"/>
    <dgm:cxn modelId="{87F7CFDA-950C-494E-9688-FC82967D3B9B}" type="presParOf" srcId="{35DA6DD2-3525-9F48-94B4-53C5AB3FCA15}" destId="{8580E1DC-68F0-4172-B0EC-5FDD23069086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3A3B1-FD96-E14B-8A58-A474E3075CA7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chemeClr val="tx1"/>
              </a:solidFill>
            </a:rPr>
            <a:t>Forma</a:t>
          </a:r>
          <a:endParaRPr lang="es-ES" sz="3400" kern="1200" dirty="0">
            <a:solidFill>
              <a:schemeClr val="tx1"/>
            </a:solidFill>
          </a:endParaRPr>
        </a:p>
      </dsp:txBody>
      <dsp:txXfrm rot="5400000">
        <a:off x="0" y="0"/>
        <a:ext cx="3048000" cy="1524000"/>
      </dsp:txXfrm>
    </dsp:sp>
    <dsp:sp modelId="{E433504E-CECF-3E4B-AB8E-26EAC702FC76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rgbClr val="000000"/>
              </a:solidFill>
            </a:rPr>
            <a:t>Estructuración</a:t>
          </a:r>
          <a:endParaRPr lang="es-ES" sz="3400" kern="1200" dirty="0">
            <a:solidFill>
              <a:srgbClr val="000000"/>
            </a:solidFill>
          </a:endParaRPr>
        </a:p>
      </dsp:txBody>
      <dsp:txXfrm>
        <a:off x="3048000" y="0"/>
        <a:ext cx="3048000" cy="1524000"/>
      </dsp:txXfrm>
    </dsp:sp>
    <dsp:sp modelId="{89D1344B-73E2-BC46-B04E-5C59818BB1EA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7556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rgbClr val="000000"/>
              </a:solidFill>
            </a:rPr>
            <a:t>Ajuste</a:t>
          </a:r>
          <a:endParaRPr lang="es-ES" sz="3400" kern="1200" dirty="0">
            <a:solidFill>
              <a:srgbClr val="000000"/>
            </a:solidFill>
          </a:endParaRPr>
        </a:p>
      </dsp:txBody>
      <dsp:txXfrm rot="10800000">
        <a:off x="0" y="2539999"/>
        <a:ext cx="3048000" cy="1524000"/>
      </dsp:txXfrm>
    </dsp:sp>
    <dsp:sp modelId="{CADD3BDA-0F6A-B444-9832-983AF112C5B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>
              <a:solidFill>
                <a:srgbClr val="000000"/>
              </a:solidFill>
            </a:rPr>
            <a:t>Actualización</a:t>
          </a:r>
          <a:endParaRPr lang="es-ES" sz="3400" kern="1200" dirty="0">
            <a:solidFill>
              <a:srgbClr val="000000"/>
            </a:solidFill>
          </a:endParaRPr>
        </a:p>
      </dsp:txBody>
      <dsp:txXfrm rot="-5400000">
        <a:off x="3048000" y="2539999"/>
        <a:ext cx="3048000" cy="1524000"/>
      </dsp:txXfrm>
    </dsp:sp>
    <dsp:sp modelId="{FC496F46-F9EB-8640-BAF7-12DB21FC7D43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gradFill rotWithShape="0">
          <a:gsLst>
            <a:gs pos="0">
              <a:schemeClr val="accent3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RE-</a:t>
          </a:r>
          <a:endParaRPr lang="es-ES" sz="3400" kern="1200" dirty="0"/>
        </a:p>
      </dsp:txBody>
      <dsp:txXfrm>
        <a:off x="2183197" y="1573596"/>
        <a:ext cx="1729606" cy="916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52CB8-40B5-764A-BA9C-157D52AB11FD}">
      <dsp:nvSpPr>
        <dsp:cNvPr id="0" name=""/>
        <dsp:cNvSpPr/>
      </dsp:nvSpPr>
      <dsp:spPr>
        <a:xfrm>
          <a:off x="1320239" y="-44637"/>
          <a:ext cx="5280400" cy="5280400"/>
        </a:xfrm>
        <a:prstGeom prst="circularArrow">
          <a:avLst>
            <a:gd name="adj1" fmla="val 5544"/>
            <a:gd name="adj2" fmla="val 330680"/>
            <a:gd name="adj3" fmla="val 14641241"/>
            <a:gd name="adj4" fmla="val 16878777"/>
            <a:gd name="adj5" fmla="val 5757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92255E-DBD5-A84E-B3B1-F2799460E7E8}">
      <dsp:nvSpPr>
        <dsp:cNvPr id="0" name=""/>
        <dsp:cNvSpPr/>
      </dsp:nvSpPr>
      <dsp:spPr>
        <a:xfrm>
          <a:off x="3212056" y="2330"/>
          <a:ext cx="1496767" cy="748383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00"/>
              </a:solidFill>
              <a:latin typeface="Arial"/>
              <a:cs typeface="Arial"/>
            </a:rPr>
            <a:t>Evaluación de los Planes de Estudio</a:t>
          </a:r>
          <a:endParaRPr lang="es-ES" sz="12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3248589" y="38863"/>
        <a:ext cx="1423701" cy="675317"/>
      </dsp:txXfrm>
    </dsp:sp>
    <dsp:sp modelId="{90E080A5-F923-E545-A8EF-EFB362C8D086}">
      <dsp:nvSpPr>
        <dsp:cNvPr id="0" name=""/>
        <dsp:cNvSpPr/>
      </dsp:nvSpPr>
      <dsp:spPr>
        <a:xfrm>
          <a:off x="4936066" y="876853"/>
          <a:ext cx="1901463" cy="748383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66889"/>
                <a:satOff val="-1067"/>
                <a:lumOff val="1027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66889"/>
                <a:satOff val="-1067"/>
                <a:lumOff val="1027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66889"/>
                <a:satOff val="-1067"/>
                <a:lumOff val="10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00"/>
              </a:solidFill>
              <a:latin typeface="Arial"/>
              <a:cs typeface="Arial"/>
            </a:rPr>
            <a:t>Revisión Sistema de Créditos según tipo de áreas y asignaturas</a:t>
          </a:r>
          <a:endParaRPr lang="es-ES" sz="12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972599" y="913386"/>
        <a:ext cx="1828397" cy="675317"/>
      </dsp:txXfrm>
    </dsp:sp>
    <dsp:sp modelId="{202D0D55-6723-194A-937E-AD7AA726B1F1}">
      <dsp:nvSpPr>
        <dsp:cNvPr id="0" name=""/>
        <dsp:cNvSpPr/>
      </dsp:nvSpPr>
      <dsp:spPr>
        <a:xfrm>
          <a:off x="5463826" y="2254100"/>
          <a:ext cx="1496767" cy="748383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00"/>
              </a:solidFill>
              <a:latin typeface="Arial"/>
              <a:cs typeface="Arial"/>
            </a:rPr>
            <a:t>Definición de las metodologías de enseñanza y aprendizaje</a:t>
          </a:r>
          <a:endParaRPr lang="es-ES" sz="12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5500359" y="2290633"/>
        <a:ext cx="1423701" cy="675317"/>
      </dsp:txXfrm>
    </dsp:sp>
    <dsp:sp modelId="{BEC58DEF-C293-CA46-B514-1FADAE7FEFCE}">
      <dsp:nvSpPr>
        <dsp:cNvPr id="0" name=""/>
        <dsp:cNvSpPr/>
      </dsp:nvSpPr>
      <dsp:spPr>
        <a:xfrm>
          <a:off x="5170625" y="3535354"/>
          <a:ext cx="1917224" cy="748383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00667"/>
                <a:satOff val="-3202"/>
                <a:lumOff val="3083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00667"/>
                <a:satOff val="-3202"/>
                <a:lumOff val="3083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00667"/>
                <a:satOff val="-3202"/>
                <a:lumOff val="30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00"/>
              </a:solidFill>
              <a:latin typeface="Arial"/>
              <a:cs typeface="Arial"/>
            </a:rPr>
            <a:t>Definición del Modelo Pedagógico del programa y la Facultad</a:t>
          </a:r>
          <a:endParaRPr lang="es-ES" sz="12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5207158" y="3571887"/>
        <a:ext cx="1844158" cy="675317"/>
      </dsp:txXfrm>
    </dsp:sp>
    <dsp:sp modelId="{643463B2-E1FB-AC49-93B1-ADB95696071A}">
      <dsp:nvSpPr>
        <dsp:cNvPr id="0" name=""/>
        <dsp:cNvSpPr/>
      </dsp:nvSpPr>
      <dsp:spPr>
        <a:xfrm>
          <a:off x="2902898" y="4505869"/>
          <a:ext cx="2115082" cy="748383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7556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00"/>
              </a:solidFill>
              <a:latin typeface="Arial"/>
              <a:cs typeface="Arial"/>
            </a:rPr>
            <a:t>Revisión y Definición de la movilidad, flexibilidad, interdisciplinariedad</a:t>
          </a:r>
          <a:endParaRPr lang="es-ES" sz="12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939431" y="4542402"/>
        <a:ext cx="2042016" cy="675317"/>
      </dsp:txXfrm>
    </dsp:sp>
    <dsp:sp modelId="{B1E00F46-F737-FD4A-A431-6077175AD2D8}">
      <dsp:nvSpPr>
        <dsp:cNvPr id="0" name=""/>
        <dsp:cNvSpPr/>
      </dsp:nvSpPr>
      <dsp:spPr>
        <a:xfrm>
          <a:off x="1261468" y="3457171"/>
          <a:ext cx="1496767" cy="748383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00667"/>
                <a:satOff val="-3202"/>
                <a:lumOff val="3083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00667"/>
                <a:satOff val="-3202"/>
                <a:lumOff val="3083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00667"/>
                <a:satOff val="-3202"/>
                <a:lumOff val="30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00"/>
              </a:solidFill>
              <a:latin typeface="Arial"/>
              <a:cs typeface="Arial"/>
            </a:rPr>
            <a:t>Sistema de homologación interna y externa</a:t>
          </a:r>
          <a:endParaRPr lang="es-ES" sz="12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1298001" y="3493704"/>
        <a:ext cx="1423701" cy="675317"/>
      </dsp:txXfrm>
    </dsp:sp>
    <dsp:sp modelId="{CB314677-6F3D-E646-87F6-92C89B208D06}">
      <dsp:nvSpPr>
        <dsp:cNvPr id="0" name=""/>
        <dsp:cNvSpPr/>
      </dsp:nvSpPr>
      <dsp:spPr>
        <a:xfrm>
          <a:off x="969709" y="1971541"/>
          <a:ext cx="1496767" cy="748383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00"/>
              </a:solidFill>
              <a:latin typeface="Arial"/>
              <a:cs typeface="Arial"/>
            </a:rPr>
            <a:t>Investigación formativa en el programa</a:t>
          </a:r>
          <a:endParaRPr lang="es-ES" sz="12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1006242" y="2008074"/>
        <a:ext cx="1423701" cy="675317"/>
      </dsp:txXfrm>
    </dsp:sp>
    <dsp:sp modelId="{8580E1DC-68F0-4172-B0EC-5FDD23069086}">
      <dsp:nvSpPr>
        <dsp:cNvPr id="0" name=""/>
        <dsp:cNvSpPr/>
      </dsp:nvSpPr>
      <dsp:spPr>
        <a:xfrm>
          <a:off x="1619814" y="661858"/>
          <a:ext cx="1496767" cy="748383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66889"/>
                <a:satOff val="-1067"/>
                <a:lumOff val="1027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66889"/>
                <a:satOff val="-1067"/>
                <a:lumOff val="1027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66889"/>
                <a:satOff val="-1067"/>
                <a:lumOff val="10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00"/>
              </a:solidFill>
              <a:latin typeface="Arial"/>
              <a:cs typeface="Arial"/>
            </a:rPr>
            <a:t>Evaluación y diseño de propuesta sobre Admisión</a:t>
          </a:r>
          <a:endParaRPr lang="es-ES" sz="12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1656347" y="698391"/>
        <a:ext cx="1423701" cy="675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21/07/2016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317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21/07/2016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270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21/07/2016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76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21/07/2016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810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21/07/2016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835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21/07/2016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379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21/07/2016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097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21/07/2016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318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21/07/2016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163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21/07/2016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580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21/07/2016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46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C7C37-694B-44B9-8BDD-2FF6EFE81B4B}" type="datetimeFigureOut">
              <a:rPr lang="es-CO" smtClean="0"/>
              <a:t>21/07/2016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879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306104105896015561/?from_navigate=tru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64533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Fecha julio de 2016				Adriana María Ruiz Restrepo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83568" y="2132856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Arial"/>
                <a:cs typeface="Arial"/>
              </a:rPr>
              <a:t>REFORMA CURRICULAR INSTITUCIONAL</a:t>
            </a:r>
          </a:p>
          <a:p>
            <a:pPr algn="ctr"/>
            <a:endParaRPr lang="es-ES" sz="2800" b="1" dirty="0">
              <a:latin typeface="Arial"/>
              <a:cs typeface="Arial"/>
            </a:endParaRPr>
          </a:p>
          <a:p>
            <a:pPr algn="ctr"/>
            <a:r>
              <a:rPr lang="es-ES" sz="2800" b="1" dirty="0" smtClean="0">
                <a:latin typeface="Arial"/>
                <a:cs typeface="Arial"/>
              </a:rPr>
              <a:t>Vicerrectoría de docencia e investigación</a:t>
            </a:r>
          </a:p>
          <a:p>
            <a:pPr algn="ctr"/>
            <a:r>
              <a:rPr lang="es-ES" sz="2800" b="1" dirty="0" smtClean="0">
                <a:latin typeface="Arial"/>
                <a:cs typeface="Arial"/>
              </a:rPr>
              <a:t>Autoevaluación Institucional</a:t>
            </a:r>
          </a:p>
          <a:p>
            <a:pPr algn="ctr"/>
            <a:endParaRPr lang="es-ES" sz="2800" b="1" dirty="0">
              <a:latin typeface="Arial"/>
              <a:cs typeface="Arial"/>
            </a:endParaRPr>
          </a:p>
          <a:p>
            <a:pPr algn="ctr"/>
            <a:r>
              <a:rPr lang="es-ES" sz="2800" b="1" dirty="0" smtClean="0">
                <a:latin typeface="Arial"/>
                <a:cs typeface="Arial"/>
              </a:rPr>
              <a:t>2016</a:t>
            </a:r>
            <a:endParaRPr lang="es-E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7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03011311"/>
              </p:ext>
            </p:extLst>
          </p:nvPr>
        </p:nvGraphicFramePr>
        <p:xfrm>
          <a:off x="611560" y="980728"/>
          <a:ext cx="79208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835696" y="40466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/>
                <a:cs typeface="Arial"/>
              </a:rPr>
              <a:t>SE REQUIERE</a:t>
            </a:r>
            <a:endParaRPr lang="es-E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4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44250"/>
              </p:ext>
            </p:extLst>
          </p:nvPr>
        </p:nvGraphicFramePr>
        <p:xfrm>
          <a:off x="323528" y="836712"/>
          <a:ext cx="8640949" cy="4867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8769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202612"/>
                <a:gridCol w="1341792"/>
                <a:gridCol w="1368148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ACTIVIDADES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 smtClean="0">
                          <a:effectLst/>
                        </a:rPr>
                        <a:t>JULIO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 smtClean="0">
                          <a:effectLst/>
                        </a:rPr>
                        <a:t>AGOSTO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 smtClean="0">
                          <a:effectLst/>
                        </a:rPr>
                        <a:t>SEPTIEMBRE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 smtClean="0">
                          <a:effectLst/>
                        </a:rPr>
                        <a:t>OCTUBRE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 smtClean="0">
                          <a:effectLst/>
                        </a:rPr>
                        <a:t>NOVIEMBRE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OBSERVACIONES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ENTREGABLE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0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1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3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4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3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4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2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4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4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</a:t>
                      </a:r>
                      <a:endParaRPr lang="es-C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4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1253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Reunión reforma curricular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22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 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35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Etapa diagnóstico y estado del programa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Debe hacer el estado del programa en </a:t>
                      </a:r>
                      <a:r>
                        <a:rPr lang="es-CO" sz="800" u="none" strike="noStrike" dirty="0" smtClean="0">
                          <a:effectLst/>
                        </a:rPr>
                        <a:t>cuanto a </a:t>
                      </a:r>
                      <a:r>
                        <a:rPr lang="es-CO" sz="800" u="none" strike="noStrike" dirty="0">
                          <a:effectLst/>
                        </a:rPr>
                        <a:t>SNET, Competencias, MNC y Créditos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Informe Diagnóstico.  Relación competencias del programa vs. MNC (Competencias) Estado y relación del Sistema de Créditos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619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 smtClean="0">
                          <a:effectLst/>
                        </a:rPr>
                        <a:t>Capacitación </a:t>
                      </a:r>
                      <a:r>
                        <a:rPr lang="es-CO" sz="900" u="none" strike="noStrike" dirty="0">
                          <a:effectLst/>
                        </a:rPr>
                        <a:t>metodologías Enseñanza Aprendizaje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18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Revisión del material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 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427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Revisión Plan de Estudios contra Flexibilidad, Movilidad, Interdisciplinariedad, Modelo Pedagógico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Utilizar conceptos de la capacitación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Plan de estudios frente a Flex, Mov, Int. Definción del Modelo Pedagógico del Programa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2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Socialización por Facultad/Programa de los resultados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Preparar con referencia a jornadas de capacitación e informes anteriores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 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619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Sistema de Créditos y Currículo </a:t>
                      </a:r>
                      <a:r>
                        <a:rPr lang="es-CO" sz="900" u="none" strike="noStrike" dirty="0" smtClean="0">
                          <a:effectLst/>
                        </a:rPr>
                        <a:t>(Área/Asignatura) </a:t>
                      </a:r>
                      <a:r>
                        <a:rPr lang="es-CO" sz="900" u="none" strike="noStrike" dirty="0">
                          <a:effectLst/>
                        </a:rPr>
                        <a:t>Decreto 1075 de 2015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20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 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 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224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Revisión del estado Curricular de Programas y requisitos de Admisión.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4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 smtClean="0">
                          <a:effectLst/>
                        </a:rPr>
                        <a:t>Utilizar </a:t>
                      </a:r>
                      <a:r>
                        <a:rPr lang="es-CO" sz="800" u="none" strike="noStrike" dirty="0">
                          <a:effectLst/>
                        </a:rPr>
                        <a:t>lineamientos de créditos/ curriculares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Estado curricular del programa Tipo de asignatura, prácticas, idiomas, T grado.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94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Propuesta de Ajuste </a:t>
                      </a:r>
                      <a:r>
                        <a:rPr lang="es-CO" sz="900" u="none" strike="noStrike" dirty="0" smtClean="0">
                          <a:effectLst/>
                        </a:rPr>
                        <a:t>Curricular y Admisión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Utilizar capacitaciones y partir de la malla vigente.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Entregar diseño curricular (perfiles, objeto, ideal del hombre a formar), malla y plan de estudio.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619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Socialización por Facultad/Programa de las propuestas de Ajuste Curricular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18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 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 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8859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Socialización por Facultad/Programa del Ajuste Curricular definitivo.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 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8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0" marR="6580" marT="65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 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 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483768" y="260648"/>
            <a:ext cx="396704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>
            <a:spAutoFit/>
          </a:bodyPr>
          <a:lstStyle>
            <a:defPPr>
              <a:defRPr lang="es-CO"/>
            </a:defPPr>
            <a:lvl1pPr>
              <a:defRPr b="1"/>
            </a:lvl1pPr>
          </a:lstStyle>
          <a:p>
            <a:r>
              <a:rPr lang="es-CO" dirty="0"/>
              <a:t>CRONOGRAMA REFORMA CURRICULAR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59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06332"/>
              </p:ext>
            </p:extLst>
          </p:nvPr>
        </p:nvGraphicFramePr>
        <p:xfrm>
          <a:off x="467544" y="1052736"/>
          <a:ext cx="8229605" cy="4557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1045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95309"/>
                <a:gridCol w="1493919"/>
                <a:gridCol w="1018461"/>
              </a:tblGrid>
              <a:tr h="2852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ACTIVIDADES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smtClean="0">
                          <a:effectLst/>
                        </a:rPr>
                        <a:t>JULIO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smtClean="0">
                          <a:effectLst/>
                        </a:rPr>
                        <a:t>AGOSTO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smtClean="0">
                          <a:effectLst/>
                        </a:rPr>
                        <a:t>SEPTIEMBRE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smtClean="0">
                          <a:effectLst/>
                        </a:rPr>
                        <a:t>OCTUBRE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 smtClean="0">
                          <a:effectLst/>
                        </a:rPr>
                        <a:t>NOVIEMBRE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OBSERVACIONES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ENTREGABLE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5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4803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Revisión Capítulo I: Contexto Educativo Colombia -Antioquia - </a:t>
                      </a:r>
                      <a:r>
                        <a:rPr lang="es-CO" sz="1000" u="none" strike="noStrike" dirty="0" smtClean="0">
                          <a:effectLst/>
                        </a:rPr>
                        <a:t>Medellín </a:t>
                      </a:r>
                      <a:r>
                        <a:rPr lang="es-CO" sz="1000" u="none" strike="noStrike" dirty="0">
                          <a:effectLst/>
                        </a:rPr>
                        <a:t>- Politécnico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X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X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X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51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Definición del borrador.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X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52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Validación Interna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Vicerrectoría y Comité Primario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Capítulo del PEI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52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Revisión Capítulo II: Historia y fundamentos Politécnicos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26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Definición del borrador.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X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52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Validación Interna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</a:rPr>
                        <a:t>Vicerrectoría y Comité Primario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</a:rPr>
                        <a:t>Capítulo del PEI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26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</a:rPr>
                        <a:t>Capítulo III: Oferta Académica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X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26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</a:rPr>
                        <a:t>Definición del borrador.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52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Validación Interna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X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>
                          <a:effectLst/>
                        </a:rPr>
                        <a:t>Vicerrectoría y Comité Primario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Capítulo del PEI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630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Capitulo IV: Investigación, Extensión y Regionalización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Establecer un marco ajustado a los planes de desarrollo de las regiones en las que se tiene presencia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234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Capitulo V: Modelo Pedagógico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X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X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Ajustado según el avance del proceso con las facultades/programas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u="none" strike="noStrike" dirty="0">
                          <a:effectLst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58" marR="6658" marT="66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979712" y="404664"/>
            <a:ext cx="542956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>
            <a:spAutoFit/>
          </a:bodyPr>
          <a:lstStyle>
            <a:defPPr>
              <a:defRPr lang="es-CO"/>
            </a:defPPr>
            <a:lvl1pPr>
              <a:defRPr b="1"/>
            </a:lvl1pPr>
          </a:lstStyle>
          <a:p>
            <a:r>
              <a:rPr lang="es-CO" dirty="0"/>
              <a:t>CRONOGRAMA PROYECTO EDUCATIVO INSTITUCIONAL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59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908720"/>
            <a:ext cx="79208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Documentos </a:t>
            </a:r>
            <a:r>
              <a:rPr lang="es-ES" dirty="0" smtClean="0">
                <a:latin typeface="Arial"/>
                <a:cs typeface="Arial"/>
              </a:rPr>
              <a:t>sobre el SNET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Competencias </a:t>
            </a:r>
            <a:r>
              <a:rPr lang="es-ES" dirty="0" err="1" smtClean="0">
                <a:latin typeface="Arial"/>
                <a:cs typeface="Arial"/>
              </a:rPr>
              <a:t>Tuning</a:t>
            </a:r>
            <a:r>
              <a:rPr lang="es-ES" dirty="0" smtClean="0">
                <a:latin typeface="Arial"/>
                <a:cs typeface="Arial"/>
              </a:rPr>
              <a:t> </a:t>
            </a:r>
            <a:r>
              <a:rPr lang="es-ES" dirty="0" smtClean="0">
                <a:latin typeface="Arial"/>
                <a:cs typeface="Arial"/>
              </a:rPr>
              <a:t>para América Latina, OCDE, CINE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Marco Nacional de Cualificaciones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Lineamiento de Créditos Institucionales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Lineamientos Curriculares Institucionales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Proyecto Educativo Institucional 2005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Modelo Pedagógico 2011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Documentos Maestros por programa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Planes de Estudio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Análisis resultados Pruebas Saber Pro 2015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Lineamientos Acreditación de Programas </a:t>
            </a:r>
            <a:r>
              <a:rPr lang="es-ES" dirty="0" smtClean="0">
                <a:latin typeface="Arial"/>
                <a:cs typeface="Arial"/>
              </a:rPr>
              <a:t>CNA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552" y="539388"/>
            <a:ext cx="171175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>
            <a:spAutoFit/>
          </a:bodyPr>
          <a:lstStyle/>
          <a:p>
            <a:r>
              <a:rPr lang="es-CO" b="1" dirty="0"/>
              <a:t>SE CUENTA CON</a:t>
            </a:r>
          </a:p>
        </p:txBody>
      </p:sp>
    </p:spTree>
    <p:extLst>
      <p:ext uri="{BB962C8B-B14F-4D97-AF65-F5344CB8AC3E}">
        <p14:creationId xmlns:p14="http://schemas.microsoft.com/office/powerpoint/2010/main" val="27079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23431" y="4005064"/>
            <a:ext cx="30167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  <a:endParaRPr lang="es-ES_tradnl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3 Imagen" descr="frases sobre educacion - Busca de Google">
            <a:hlinkClick r:id="rId3" tgtFrame="&quot;_blank&quot;" tooltip="&quot;frases sobre educacion - Busca de Google Condenas A, Reflexión, Nueva Idea, Albert Einstein, Frases De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46452"/>
            <a:ext cx="2597274" cy="192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9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692696"/>
            <a:ext cx="669674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¿CÓMO </a:t>
            </a:r>
            <a:r>
              <a:rPr lang="es-CO" sz="2000" b="1" dirty="0" smtClean="0"/>
              <a:t>ESTAMOS HOY EN LA </a:t>
            </a:r>
            <a:r>
              <a:rPr lang="es-CO" sz="2000" b="1" dirty="0" smtClean="0"/>
              <a:t>RUTA DE</a:t>
            </a:r>
            <a:br>
              <a:rPr lang="es-CO" sz="2000" b="1" dirty="0" smtClean="0"/>
            </a:br>
            <a:r>
              <a:rPr lang="es-CO" sz="2000" b="1" dirty="0" smtClean="0"/>
              <a:t>LA </a:t>
            </a:r>
            <a:r>
              <a:rPr lang="es-CO" sz="2000" b="1" dirty="0" smtClean="0"/>
              <a:t>ACREDITACIÓN </a:t>
            </a:r>
            <a:r>
              <a:rPr lang="es-CO" sz="2000" b="1" dirty="0" smtClean="0"/>
              <a:t>INSTITUCIONAL?</a:t>
            </a:r>
            <a:endParaRPr lang="es-CO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77281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Trabajando las Condiciones Iniciales (Balance, mejora y proyección)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Trabajando en los determinantes: Acreditación de Tecnología en </a:t>
            </a:r>
            <a:r>
              <a:rPr lang="es-CO" sz="2000" dirty="0" smtClean="0"/>
              <a:t>Química </a:t>
            </a:r>
            <a:r>
              <a:rPr lang="es-CO" sz="2000" dirty="0" smtClean="0"/>
              <a:t>Industrial, los programas en proceso de acreditación de </a:t>
            </a:r>
            <a:r>
              <a:rPr lang="es-CO" sz="2000" dirty="0" smtClean="0"/>
              <a:t>regiones.</a:t>
            </a:r>
            <a:endParaRPr lang="es-CO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Convocatoria docentes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Currículo y Planes de Estudio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PEI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Políticas Institucionales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Investigación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Visibilidad Nacional e Internacional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Egresados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 smtClean="0"/>
              <a:t>Consolidando Planes de Mejoramiento</a:t>
            </a:r>
          </a:p>
          <a:p>
            <a:pPr marL="285750" indent="-285750">
              <a:buFont typeface="Arial" pitchFamily="34" charset="0"/>
              <a:buChar char="•"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296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1046393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8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67544" y="1700808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ES" sz="2000" dirty="0" smtClean="0">
                <a:latin typeface="Arial"/>
                <a:cs typeface="Arial"/>
              </a:rPr>
              <a:t>Reforma </a:t>
            </a:r>
            <a:r>
              <a:rPr lang="es-ES" sz="2000" dirty="0" smtClean="0">
                <a:latin typeface="Arial"/>
                <a:cs typeface="Arial"/>
              </a:rPr>
              <a:t>del Sistema de Educación Superior por SNET</a:t>
            </a:r>
          </a:p>
          <a:p>
            <a:pPr marL="342900" indent="-342900" algn="just">
              <a:buFont typeface="Arial"/>
              <a:buChar char="•"/>
            </a:pPr>
            <a:endParaRPr lang="es-ES" sz="2000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000" dirty="0" smtClean="0">
                <a:latin typeface="Arial"/>
                <a:cs typeface="Arial"/>
              </a:rPr>
              <a:t>Formación por competencias – Marco Nacional </a:t>
            </a:r>
            <a:r>
              <a:rPr lang="es-ES" sz="2000" dirty="0" smtClean="0">
                <a:latin typeface="Arial"/>
                <a:cs typeface="Arial"/>
              </a:rPr>
              <a:t>de Cualificaciones</a:t>
            </a:r>
            <a:endParaRPr lang="es-ES" sz="2000" dirty="0" smtClean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endParaRPr lang="es-ES" sz="2000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000" dirty="0" smtClean="0">
                <a:latin typeface="Arial"/>
                <a:cs typeface="Arial"/>
              </a:rPr>
              <a:t>Competencias </a:t>
            </a:r>
            <a:r>
              <a:rPr lang="es-ES" sz="2000" dirty="0" err="1" smtClean="0">
                <a:latin typeface="Arial"/>
                <a:cs typeface="Arial"/>
              </a:rPr>
              <a:t>Tuning</a:t>
            </a:r>
            <a:r>
              <a:rPr lang="es-ES" sz="2000" dirty="0" smtClean="0">
                <a:latin typeface="Arial"/>
                <a:cs typeface="Arial"/>
              </a:rPr>
              <a:t> </a:t>
            </a:r>
            <a:r>
              <a:rPr lang="es-ES" sz="2000" dirty="0" smtClean="0">
                <a:latin typeface="Arial"/>
                <a:cs typeface="Arial"/>
              </a:rPr>
              <a:t>para América Latina, OCDE y CINE</a:t>
            </a:r>
          </a:p>
          <a:p>
            <a:pPr marL="342900" indent="-342900" algn="just">
              <a:buFont typeface="Arial"/>
              <a:buChar char="•"/>
            </a:pPr>
            <a:endParaRPr lang="es-ES" sz="2000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000" dirty="0" smtClean="0">
                <a:latin typeface="Arial"/>
                <a:cs typeface="Arial"/>
              </a:rPr>
              <a:t>Sistema </a:t>
            </a:r>
            <a:r>
              <a:rPr lang="es-ES" sz="2000" dirty="0" smtClean="0">
                <a:latin typeface="Arial"/>
                <a:cs typeface="Arial"/>
              </a:rPr>
              <a:t>de Créditos – Decreto 1075 de 2015</a:t>
            </a:r>
          </a:p>
          <a:p>
            <a:pPr marL="342900" indent="-342900" algn="just">
              <a:buFont typeface="Arial"/>
              <a:buChar char="•"/>
            </a:pPr>
            <a:endParaRPr lang="es-ES" sz="2000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000" dirty="0" smtClean="0">
                <a:latin typeface="Arial"/>
                <a:cs typeface="Arial"/>
              </a:rPr>
              <a:t>Requisitos del Documento Maestro</a:t>
            </a:r>
          </a:p>
          <a:p>
            <a:pPr marL="342900" indent="-342900" algn="just">
              <a:buFont typeface="Arial"/>
              <a:buChar char="•"/>
            </a:pPr>
            <a:endParaRPr lang="es-ES" sz="2000" dirty="0"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000" dirty="0" smtClean="0">
                <a:latin typeface="Arial"/>
                <a:cs typeface="Arial"/>
              </a:rPr>
              <a:t>Permanencia en el Sistema de Educación Superior</a:t>
            </a:r>
            <a:endParaRPr lang="es-ES" sz="2000" dirty="0"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7544" y="1052736"/>
            <a:ext cx="17291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>
            <a:spAutoFit/>
          </a:bodyPr>
          <a:lstStyle/>
          <a:p>
            <a:r>
              <a:rPr lang="es-CO" b="1" dirty="0"/>
              <a:t>ANTECEDENTES </a:t>
            </a:r>
          </a:p>
        </p:txBody>
      </p:sp>
    </p:spTree>
    <p:extLst>
      <p:ext uri="{BB962C8B-B14F-4D97-AF65-F5344CB8AC3E}">
        <p14:creationId xmlns:p14="http://schemas.microsoft.com/office/powerpoint/2010/main" val="68133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t="27055" r="9600" b="14555"/>
          <a:stretch/>
        </p:blipFill>
        <p:spPr bwMode="auto">
          <a:xfrm>
            <a:off x="539552" y="476672"/>
            <a:ext cx="839244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7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32363" r="11141" b="16952"/>
          <a:stretch/>
        </p:blipFill>
        <p:spPr bwMode="auto">
          <a:xfrm>
            <a:off x="467544" y="1196752"/>
            <a:ext cx="848005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24"/>
          <p:cNvSpPr txBox="1"/>
          <p:nvPr/>
        </p:nvSpPr>
        <p:spPr>
          <a:xfrm>
            <a:off x="1755243" y="392519"/>
            <a:ext cx="6192688" cy="553923"/>
          </a:xfrm>
          <a:prstGeom prst="rect">
            <a:avLst/>
          </a:prstGeom>
          <a:noFill/>
        </p:spPr>
        <p:txBody>
          <a:bodyPr wrap="square" lIns="121845" tIns="60923" rIns="121845" bIns="60923">
            <a:spAutoFit/>
          </a:bodyPr>
          <a:lstStyle/>
          <a:p>
            <a:pPr defTabSz="609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Std Light" panose="020B0402020204020303" pitchFamily="34" charset="0"/>
                <a:cs typeface="Arial"/>
              </a:rPr>
              <a:t>Marco Nacional de Cualificaciones </a:t>
            </a: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  <a:latin typeface="Futura Std Light" panose="020B04020202040203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29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8486" t="10004" r="10048" b="5439"/>
          <a:stretch/>
        </p:blipFill>
        <p:spPr>
          <a:xfrm>
            <a:off x="683568" y="764704"/>
            <a:ext cx="756084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5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8262" t="9210" r="10048" b="5439"/>
          <a:stretch/>
        </p:blipFill>
        <p:spPr>
          <a:xfrm>
            <a:off x="683568" y="620688"/>
            <a:ext cx="7848871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1052736"/>
            <a:ext cx="8280920" cy="443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Acreditación </a:t>
            </a:r>
            <a:r>
              <a:rPr lang="es-ES" dirty="0" smtClean="0">
                <a:latin typeface="Arial"/>
                <a:cs typeface="Arial"/>
              </a:rPr>
              <a:t>Institucional</a:t>
            </a:r>
          </a:p>
          <a:p>
            <a:pPr marL="342900" indent="-342900" algn="just">
              <a:lnSpc>
                <a:spcPct val="20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Reformas </a:t>
            </a:r>
            <a:r>
              <a:rPr lang="es-ES" dirty="0" smtClean="0">
                <a:latin typeface="Arial"/>
                <a:cs typeface="Arial"/>
              </a:rPr>
              <a:t>Curriculares diversas</a:t>
            </a:r>
          </a:p>
          <a:p>
            <a:pPr marL="342900" indent="-342900" algn="just">
              <a:lnSpc>
                <a:spcPct val="20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Intervención </a:t>
            </a:r>
            <a:r>
              <a:rPr lang="es-ES" dirty="0" smtClean="0">
                <a:latin typeface="Arial"/>
                <a:cs typeface="Arial"/>
              </a:rPr>
              <a:t>de las Ciencias Básicas, Sociales y Humanas</a:t>
            </a:r>
          </a:p>
          <a:p>
            <a:pPr marL="342900" indent="-342900" algn="just">
              <a:lnSpc>
                <a:spcPct val="20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Aplicación </a:t>
            </a:r>
            <a:r>
              <a:rPr lang="es-ES" dirty="0" smtClean="0">
                <a:latin typeface="Arial"/>
                <a:cs typeface="Arial"/>
              </a:rPr>
              <a:t>diversa del Sistema de Créditos – Decreto 1075 de 2015</a:t>
            </a:r>
          </a:p>
          <a:p>
            <a:pPr marL="342900" indent="-342900" algn="just">
              <a:lnSpc>
                <a:spcPct val="20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Requisitos </a:t>
            </a:r>
            <a:r>
              <a:rPr lang="es-ES" dirty="0" smtClean="0">
                <a:latin typeface="Arial"/>
                <a:cs typeface="Arial"/>
              </a:rPr>
              <a:t>del Documento Maestro – Aplicados de manera individual</a:t>
            </a:r>
          </a:p>
          <a:p>
            <a:pPr marL="342900" indent="-342900" algn="just">
              <a:lnSpc>
                <a:spcPct val="20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Poco </a:t>
            </a:r>
            <a:r>
              <a:rPr lang="es-ES" dirty="0" smtClean="0">
                <a:latin typeface="Arial"/>
                <a:cs typeface="Arial"/>
              </a:rPr>
              <a:t>análisis de los resultados de las pruebas SABER – PRO</a:t>
            </a:r>
          </a:p>
          <a:p>
            <a:pPr marL="342900" indent="-342900" algn="just">
              <a:lnSpc>
                <a:spcPct val="20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Necesidad </a:t>
            </a:r>
            <a:r>
              <a:rPr lang="es-ES" dirty="0" smtClean="0">
                <a:latin typeface="Arial"/>
                <a:cs typeface="Arial"/>
              </a:rPr>
              <a:t>de revisar el tema de Admisión</a:t>
            </a:r>
          </a:p>
          <a:p>
            <a:pPr marL="342900" indent="-342900" algn="just">
              <a:lnSpc>
                <a:spcPct val="200000"/>
              </a:lnSpc>
              <a:buFont typeface="Arial"/>
              <a:buChar char="•"/>
            </a:pPr>
            <a:r>
              <a:rPr lang="es-ES" dirty="0" smtClean="0">
                <a:latin typeface="Arial"/>
                <a:cs typeface="Arial"/>
              </a:rPr>
              <a:t>Necesidad </a:t>
            </a:r>
            <a:r>
              <a:rPr lang="es-ES" dirty="0" smtClean="0">
                <a:latin typeface="Arial"/>
                <a:cs typeface="Arial"/>
              </a:rPr>
              <a:t>de ajustes en FDP70 y FDP71(más enfoque a competencias)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9552" y="508030"/>
            <a:ext cx="343504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>
            <a:spAutoFit/>
          </a:bodyPr>
          <a:lstStyle/>
          <a:p>
            <a:r>
              <a:rPr lang="es-CO" b="1" dirty="0"/>
              <a:t>ANTECEDENTES INSTITUCIONALES</a:t>
            </a:r>
          </a:p>
        </p:txBody>
      </p:sp>
    </p:spTree>
    <p:extLst>
      <p:ext uri="{BB962C8B-B14F-4D97-AF65-F5344CB8AC3E}">
        <p14:creationId xmlns:p14="http://schemas.microsoft.com/office/powerpoint/2010/main" val="25914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725</Words>
  <Application>Microsoft Office PowerPoint</Application>
  <PresentationFormat>Presentación en pantalla (4:3)</PresentationFormat>
  <Paragraphs>608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Futura Std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Liceth Catalina Cano Gonzalez</dc:creator>
  <cp:lastModifiedBy>Carlos Roberto Arango Gutiérrez</cp:lastModifiedBy>
  <cp:revision>44</cp:revision>
  <dcterms:created xsi:type="dcterms:W3CDTF">2016-02-18T13:17:43Z</dcterms:created>
  <dcterms:modified xsi:type="dcterms:W3CDTF">2016-07-21T20:18:12Z</dcterms:modified>
</cp:coreProperties>
</file>